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62" r:id="rId3"/>
    <p:sldId id="268" r:id="rId4"/>
    <p:sldId id="316" r:id="rId5"/>
    <p:sldId id="304" r:id="rId6"/>
    <p:sldId id="305" r:id="rId7"/>
    <p:sldId id="317" r:id="rId8"/>
    <p:sldId id="306" r:id="rId9"/>
    <p:sldId id="307" r:id="rId10"/>
    <p:sldId id="318" r:id="rId11"/>
    <p:sldId id="319" r:id="rId12"/>
    <p:sldId id="320" r:id="rId13"/>
    <p:sldId id="309" r:id="rId14"/>
    <p:sldId id="310" r:id="rId15"/>
    <p:sldId id="308" r:id="rId16"/>
    <p:sldId id="311" r:id="rId17"/>
    <p:sldId id="321" r:id="rId18"/>
    <p:sldId id="322" r:id="rId19"/>
    <p:sldId id="312" r:id="rId20"/>
    <p:sldId id="323" r:id="rId21"/>
    <p:sldId id="313" r:id="rId22"/>
    <p:sldId id="314" r:id="rId23"/>
    <p:sldId id="315" r:id="rId24"/>
    <p:sldId id="324" r:id="rId25"/>
    <p:sldId id="328" r:id="rId26"/>
    <p:sldId id="329" r:id="rId27"/>
    <p:sldId id="330" r:id="rId28"/>
    <p:sldId id="325" r:id="rId29"/>
    <p:sldId id="332" r:id="rId30"/>
    <p:sldId id="331" r:id="rId31"/>
    <p:sldId id="333" r:id="rId32"/>
    <p:sldId id="302" r:id="rId33"/>
    <p:sldId id="334" r:id="rId34"/>
    <p:sldId id="335" r:id="rId35"/>
    <p:sldId id="336" r:id="rId36"/>
    <p:sldId id="337" r:id="rId37"/>
    <p:sldId id="344" r:id="rId38"/>
    <p:sldId id="345" r:id="rId39"/>
    <p:sldId id="346" r:id="rId40"/>
    <p:sldId id="347" r:id="rId41"/>
    <p:sldId id="348" r:id="rId42"/>
    <p:sldId id="338" r:id="rId43"/>
    <p:sldId id="350" r:id="rId44"/>
    <p:sldId id="351" r:id="rId45"/>
    <p:sldId id="354" r:id="rId46"/>
    <p:sldId id="352" r:id="rId47"/>
    <p:sldId id="340" r:id="rId48"/>
    <p:sldId id="341" r:id="rId49"/>
    <p:sldId id="358" r:id="rId50"/>
    <p:sldId id="355" r:id="rId51"/>
    <p:sldId id="342" r:id="rId52"/>
    <p:sldId id="356" r:id="rId53"/>
    <p:sldId id="359" r:id="rId54"/>
    <p:sldId id="303" r:id="rId55"/>
    <p:sldId id="360" r:id="rId56"/>
    <p:sldId id="361" r:id="rId57"/>
    <p:sldId id="368" r:id="rId58"/>
    <p:sldId id="369" r:id="rId59"/>
    <p:sldId id="362" r:id="rId60"/>
    <p:sldId id="370" r:id="rId61"/>
    <p:sldId id="371" r:id="rId62"/>
    <p:sldId id="372" r:id="rId63"/>
    <p:sldId id="377" r:id="rId64"/>
    <p:sldId id="363" r:id="rId65"/>
    <p:sldId id="373" r:id="rId66"/>
    <p:sldId id="364" r:id="rId67"/>
    <p:sldId id="382" r:id="rId68"/>
    <p:sldId id="380" r:id="rId69"/>
    <p:sldId id="388" r:id="rId70"/>
    <p:sldId id="374" r:id="rId71"/>
    <p:sldId id="375" r:id="rId72"/>
    <p:sldId id="376" r:id="rId73"/>
    <p:sldId id="365" r:id="rId74"/>
    <p:sldId id="366" r:id="rId75"/>
    <p:sldId id="367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9" r:id="rId85"/>
    <p:sldId id="397" r:id="rId86"/>
    <p:sldId id="411" r:id="rId87"/>
    <p:sldId id="412" r:id="rId88"/>
    <p:sldId id="404" r:id="rId89"/>
    <p:sldId id="400" r:id="rId90"/>
    <p:sldId id="401" r:id="rId91"/>
    <p:sldId id="402" r:id="rId92"/>
    <p:sldId id="403" r:id="rId93"/>
    <p:sldId id="405" r:id="rId94"/>
    <p:sldId id="406" r:id="rId95"/>
    <p:sldId id="413" r:id="rId96"/>
    <p:sldId id="407" r:id="rId97"/>
    <p:sldId id="408" r:id="rId98"/>
    <p:sldId id="409" r:id="rId99"/>
    <p:sldId id="414" r:id="rId100"/>
    <p:sldId id="415" r:id="rId101"/>
    <p:sldId id="416" r:id="rId1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CE3"/>
    <a:srgbClr val="58E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617" autoAdjust="0"/>
  </p:normalViewPr>
  <p:slideViewPr>
    <p:cSldViewPr>
      <p:cViewPr>
        <p:scale>
          <a:sx n="125" d="100"/>
          <a:sy n="125" d="100"/>
        </p:scale>
        <p:origin x="-3372" y="-13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8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2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8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6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7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0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3/9/2017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5040560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84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2" r:id="rId6"/>
    <p:sldLayoutId id="2147483940" r:id="rId7"/>
    <p:sldLayoutId id="2147483938" r:id="rId8"/>
    <p:sldLayoutId id="2147483941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CHAPTER 11</a:t>
            </a:r>
            <a:br>
              <a:rPr lang="en-US" altLang="ko-KR" b="1" dirty="0" smtClean="0"/>
            </a:br>
            <a:r>
              <a:rPr lang="ko-KR" altLang="en-US" dirty="0"/>
              <a:t>영상 처리 응용 사례</a:t>
            </a:r>
            <a:r>
              <a:rPr lang="en-US" altLang="ko-KR" dirty="0"/>
              <a:t>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PART 03 </a:t>
            </a:r>
            <a:r>
              <a:rPr lang="ko-KR" altLang="en-US" dirty="0"/>
              <a:t>영상처리 응용 사례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menu.hpp – </a:t>
            </a:r>
            <a:r>
              <a:rPr lang="ko-KR" altLang="en-US" dirty="0" smtClean="0"/>
              <a:t>아이콘 및 팔레트 생성 함수들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place_icons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create_hueIndex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create_palette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icon_flag.hpp – </a:t>
            </a:r>
            <a:r>
              <a:rPr lang="ko-KR" altLang="en-US" dirty="0" smtClean="0"/>
              <a:t>명령 옵션 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11.1.1 </a:t>
            </a:r>
            <a:r>
              <a:rPr lang="ko-KR" altLang="en-US" smtClean="0"/>
              <a:t>아이콘 배치 및 팔레트 생성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2492896"/>
            <a:ext cx="701253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8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프로그램에서 팔레트를 이용해서 </a:t>
            </a:r>
            <a:r>
              <a:rPr lang="en-US" altLang="ko-KR" dirty="0"/>
              <a:t>3</a:t>
            </a:r>
            <a:r>
              <a:rPr lang="ko-KR" altLang="en-US" dirty="0"/>
              <a:t>차원의 색을 쉽게 표시하고 좌표를 </a:t>
            </a:r>
            <a:r>
              <a:rPr lang="ko-KR" altLang="en-US" dirty="0" smtClean="0"/>
              <a:t>클릭해서 사용하기 </a:t>
            </a:r>
            <a:r>
              <a:rPr lang="ko-KR" altLang="en-US" dirty="0"/>
              <a:t>위해서 색상은 </a:t>
            </a:r>
            <a:r>
              <a:rPr lang="en-US" altLang="ko-KR" dirty="0"/>
              <a:t>HSV </a:t>
            </a:r>
            <a:r>
              <a:rPr lang="ko-KR" altLang="en-US" dirty="0"/>
              <a:t>컬러로 지정하고</a:t>
            </a:r>
            <a:r>
              <a:rPr lang="en-US" altLang="ko-KR" dirty="0"/>
              <a:t>, BGR </a:t>
            </a:r>
            <a:r>
              <a:rPr lang="ko-KR" altLang="en-US" dirty="0"/>
              <a:t>컬러로 변환하여 표시한다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그림판</a:t>
            </a:r>
            <a:r>
              <a:rPr lang="ko-KR" altLang="en-US" dirty="0" smtClean="0"/>
              <a:t> </a:t>
            </a:r>
            <a:r>
              <a:rPr lang="ko-KR" altLang="en-US" dirty="0"/>
              <a:t>프로그램의 그리기 명령으로 드래그 상황에서 해당 개체가 움직이듯 그려지게 </a:t>
            </a:r>
            <a:r>
              <a:rPr lang="ko-KR" altLang="en-US" dirty="0" smtClean="0"/>
              <a:t>하려면 </a:t>
            </a:r>
            <a:r>
              <a:rPr lang="ko-KR" altLang="en-US" dirty="0"/>
              <a:t>원본 영상이 아닌 복사본에 해당 개체를 그리면 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calcHist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2</a:t>
            </a:r>
            <a:r>
              <a:rPr lang="ko-KR" altLang="en-US" dirty="0"/>
              <a:t>개 이상의 채널을 갖는 행렬에서 다차원의 히스토그램을 </a:t>
            </a:r>
            <a:r>
              <a:rPr lang="ko-KR" altLang="en-US" dirty="0" smtClean="0"/>
              <a:t>계산할 수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색상과 </a:t>
            </a:r>
            <a:r>
              <a:rPr lang="ko-KR" altLang="en-US" dirty="0"/>
              <a:t>채도의 </a:t>
            </a:r>
            <a:r>
              <a:rPr lang="en-US" altLang="ko-KR" dirty="0"/>
              <a:t>2</a:t>
            </a:r>
            <a:r>
              <a:rPr lang="ko-KR" altLang="en-US" dirty="0"/>
              <a:t>채널 행렬로 만든 </a:t>
            </a:r>
            <a:r>
              <a:rPr lang="en-US" altLang="ko-KR" dirty="0"/>
              <a:t>2</a:t>
            </a:r>
            <a:r>
              <a:rPr lang="ko-KR" altLang="en-US" dirty="0"/>
              <a:t>차원 히스토그램을 그래프로 표현하려면</a:t>
            </a:r>
            <a:r>
              <a:rPr lang="en-US" altLang="ko-KR" dirty="0"/>
              <a:t>, </a:t>
            </a:r>
            <a:r>
              <a:rPr lang="ko-KR" altLang="en-US" dirty="0"/>
              <a:t>그래프 </a:t>
            </a:r>
            <a:r>
              <a:rPr lang="ko-KR" altLang="en-US" dirty="0" smtClean="0"/>
              <a:t>행렬에서 </a:t>
            </a:r>
            <a:r>
              <a:rPr lang="en-US" altLang="ko-KR" dirty="0"/>
              <a:t>x </a:t>
            </a:r>
            <a:r>
              <a:rPr lang="ko-KR" altLang="en-US" dirty="0"/>
              <a:t>좌표는 채도를 </a:t>
            </a:r>
            <a:r>
              <a:rPr lang="en-US" altLang="ko-KR" dirty="0"/>
              <a:t>y </a:t>
            </a:r>
            <a:r>
              <a:rPr lang="ko-KR" altLang="en-US" dirty="0"/>
              <a:t>좌표는 색상을 나타내도록 하고</a:t>
            </a:r>
            <a:r>
              <a:rPr lang="en-US" altLang="ko-KR" dirty="0"/>
              <a:t>, </a:t>
            </a:r>
            <a:r>
              <a:rPr lang="ko-KR" altLang="en-US" dirty="0"/>
              <a:t>히스토그램 </a:t>
            </a:r>
            <a:r>
              <a:rPr lang="ko-KR" altLang="en-US" dirty="0" err="1"/>
              <a:t>빈도값을</a:t>
            </a:r>
            <a:r>
              <a:rPr lang="ko-KR" altLang="en-US" dirty="0"/>
              <a:t> 그 </a:t>
            </a:r>
            <a:r>
              <a:rPr lang="ko-KR" altLang="en-US" dirty="0" smtClean="0"/>
              <a:t>좌표에서의 </a:t>
            </a:r>
            <a:r>
              <a:rPr lang="ko-KR" altLang="en-US" dirty="0"/>
              <a:t>밝기로 지정한다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x, y </a:t>
            </a:r>
            <a:r>
              <a:rPr lang="ko-KR" altLang="en-US" dirty="0"/>
              <a:t>좌표로 색상과 채도를 인식할 수 있으며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 smtClean="0"/>
              <a:t>좌표의밝기로</a:t>
            </a:r>
            <a:r>
              <a:rPr lang="ko-KR" altLang="en-US" dirty="0" smtClean="0"/>
              <a:t> </a:t>
            </a:r>
            <a:r>
              <a:rPr lang="ko-KR" altLang="en-US" dirty="0"/>
              <a:t>빈도의 많고 적음을 파악할 수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두 </a:t>
            </a:r>
            <a:r>
              <a:rPr lang="ko-KR" altLang="en-US" dirty="0"/>
              <a:t>개의 히스토그램을 비교하기 위해서 </a:t>
            </a:r>
            <a:r>
              <a:rPr lang="en-US" altLang="ko-KR" dirty="0"/>
              <a:t>c v::compareHist() </a:t>
            </a:r>
            <a:r>
              <a:rPr lang="ko-KR" altLang="en-US" dirty="0"/>
              <a:t>함 수를 사 용하며</a:t>
            </a:r>
            <a:r>
              <a:rPr lang="en-US" altLang="ko-KR" dirty="0"/>
              <a:t>, </a:t>
            </a:r>
            <a:r>
              <a:rPr lang="en-US" altLang="ko-KR" dirty="0" smtClean="0"/>
              <a:t>CV_COMP_CORREL </a:t>
            </a:r>
            <a:r>
              <a:rPr lang="ko-KR" altLang="en-US" dirty="0"/>
              <a:t>옵션은 상호상관 함수의 수식을 응용한 것으로 두 히스토그램의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</a:t>
            </a:r>
            <a:r>
              <a:rPr lang="ko-KR" altLang="en-US" dirty="0"/>
              <a:t>계산한다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27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err="1"/>
              <a:t>캐스케이드</a:t>
            </a:r>
            <a:r>
              <a:rPr lang="ko-KR" altLang="en-US" dirty="0"/>
              <a:t> 분류기는 단순한 여러 개의 검출기를 순차적으로 사용하여 </a:t>
            </a:r>
            <a:r>
              <a:rPr lang="ko-KR" altLang="en-US" dirty="0" smtClean="0"/>
              <a:t>분류를 수행한다</a:t>
            </a:r>
            <a:r>
              <a:rPr lang="en-US" altLang="ko-KR" dirty="0"/>
              <a:t>. </a:t>
            </a:r>
            <a:r>
              <a:rPr lang="ko-KR" altLang="en-US" dirty="0"/>
              <a:t>처음에 간단한 검출기를 적용하고</a:t>
            </a:r>
            <a:r>
              <a:rPr lang="en-US" altLang="ko-KR" dirty="0"/>
              <a:t>, </a:t>
            </a:r>
            <a:r>
              <a:rPr lang="ko-KR" altLang="en-US" dirty="0"/>
              <a:t>진행할수록 복잡한 검출기를 적용한다</a:t>
            </a:r>
            <a:r>
              <a:rPr lang="en-US" altLang="ko-KR" dirty="0"/>
              <a:t>. </a:t>
            </a:r>
            <a:r>
              <a:rPr lang="ko-KR" altLang="en-US" dirty="0" smtClean="0"/>
              <a:t>단순 </a:t>
            </a:r>
            <a:r>
              <a:rPr lang="ko-KR" altLang="en-US" dirty="0"/>
              <a:t>검출기를 통과한 후보에만 시간이 많이 걸리는 강력한 검출기가 적용되기 때문에 </a:t>
            </a:r>
            <a:r>
              <a:rPr lang="ko-KR" altLang="en-US" dirty="0" smtClean="0"/>
              <a:t>검출속도를 빨리 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에서 </a:t>
            </a:r>
            <a:r>
              <a:rPr lang="ko-KR" altLang="en-US" dirty="0" err="1"/>
              <a:t>하르</a:t>
            </a:r>
            <a:r>
              <a:rPr lang="ko-KR" altLang="en-US" dirty="0"/>
              <a:t> 기반 검출기는 ‘</a:t>
            </a:r>
            <a:r>
              <a:rPr lang="en-US" altLang="ko-KR" dirty="0"/>
              <a:t>/sources/data/</a:t>
            </a:r>
            <a:r>
              <a:rPr lang="en-US" altLang="ko-KR" dirty="0" err="1"/>
              <a:t>harrcascades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ko-KR" altLang="en-US" dirty="0" smtClean="0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얼굴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 등을 검출하는 </a:t>
            </a:r>
            <a:r>
              <a:rPr lang="en-US" altLang="ko-KR" dirty="0"/>
              <a:t>XML </a:t>
            </a:r>
            <a:r>
              <a:rPr lang="ko-KR" altLang="en-US" dirty="0"/>
              <a:t>파일들이 있다</a:t>
            </a:r>
            <a:r>
              <a:rPr lang="en-US" altLang="ko-KR" dirty="0"/>
              <a:t>. </a:t>
            </a:r>
            <a:r>
              <a:rPr lang="ko-KR" altLang="en-US" dirty="0"/>
              <a:t>객체 검출을 </a:t>
            </a:r>
            <a:r>
              <a:rPr lang="ko-KR" altLang="en-US" dirty="0" smtClean="0"/>
              <a:t>위해서는</a:t>
            </a:r>
            <a:r>
              <a:rPr lang="en-US" altLang="ko-KR" dirty="0" err="1" smtClean="0"/>
              <a:t>CascadeClassifier</a:t>
            </a:r>
            <a:r>
              <a:rPr lang="en-US" altLang="ko-KR" dirty="0" smtClean="0"/>
              <a:t> </a:t>
            </a:r>
            <a:r>
              <a:rPr lang="ko-KR" altLang="en-US" dirty="0"/>
              <a:t>클래스를 이용하며</a:t>
            </a:r>
            <a:r>
              <a:rPr lang="en-US" altLang="ko-KR" dirty="0"/>
              <a:t>, </a:t>
            </a:r>
            <a:r>
              <a:rPr lang="ko-KR" altLang="en-US" dirty="0"/>
              <a:t>내부 </a:t>
            </a:r>
            <a:r>
              <a:rPr lang="ko-KR" altLang="en-US" dirty="0" err="1"/>
              <a:t>메서드인</a:t>
            </a:r>
            <a:r>
              <a:rPr lang="ko-KR" altLang="en-US" dirty="0"/>
              <a:t> </a:t>
            </a:r>
            <a:r>
              <a:rPr lang="en-US" altLang="ko-KR" dirty="0" err="1"/>
              <a:t>CascadeClassifier</a:t>
            </a:r>
            <a:r>
              <a:rPr lang="en-US" altLang="ko-KR" dirty="0"/>
              <a:t>::load() </a:t>
            </a:r>
            <a:r>
              <a:rPr lang="ko-KR" altLang="en-US" dirty="0" smtClean="0"/>
              <a:t>함수로 </a:t>
            </a:r>
            <a:r>
              <a:rPr lang="ko-KR" altLang="en-US" dirty="0"/>
              <a:t>해당 </a:t>
            </a:r>
            <a:r>
              <a:rPr lang="en-US" altLang="ko-KR" dirty="0"/>
              <a:t>XML </a:t>
            </a:r>
            <a:r>
              <a:rPr lang="ko-KR" altLang="en-US" dirty="0"/>
              <a:t>파일을 로드하고</a:t>
            </a:r>
            <a:r>
              <a:rPr lang="en-US" altLang="ko-KR" dirty="0"/>
              <a:t>, </a:t>
            </a:r>
            <a:r>
              <a:rPr lang="en-US" altLang="ko-KR" dirty="0" err="1"/>
              <a:t>CascadeClassifier</a:t>
            </a:r>
            <a:r>
              <a:rPr lang="en-US" altLang="ko-KR" dirty="0"/>
              <a:t>:::</a:t>
            </a:r>
            <a:r>
              <a:rPr lang="en-US" altLang="ko-KR" dirty="0" err="1"/>
              <a:t>detectMultiScale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ko-KR" altLang="en-US" dirty="0" smtClean="0"/>
              <a:t>검출을 </a:t>
            </a:r>
            <a:r>
              <a:rPr lang="ko-KR" altLang="en-US" dirty="0"/>
              <a:t>수행한다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하르</a:t>
            </a:r>
            <a:r>
              <a:rPr lang="ko-KR" altLang="en-US" dirty="0" smtClean="0"/>
              <a:t> </a:t>
            </a:r>
            <a:r>
              <a:rPr lang="ko-KR" altLang="en-US" dirty="0"/>
              <a:t>검출기로 검출된 얼굴과 눈 영역으로 얼굴 중심좌표와 눈 중심좌표를 구할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/>
              <a:t>두 눈의 중심좌표로 얼굴의 기울어진 각도를 계산할 수 있으며</a:t>
            </a:r>
            <a:r>
              <a:rPr lang="en-US" altLang="ko-KR" dirty="0"/>
              <a:t>, </a:t>
            </a:r>
            <a:r>
              <a:rPr lang="ko-KR" altLang="en-US" dirty="0"/>
              <a:t>이 각도만큼 </a:t>
            </a:r>
            <a:r>
              <a:rPr lang="ko-KR" altLang="en-US" dirty="0" smtClean="0"/>
              <a:t>얼굴중심좌표를 </a:t>
            </a:r>
            <a:r>
              <a:rPr lang="ko-KR" altLang="en-US" dirty="0"/>
              <a:t>기준으로 회전하면 기울기를 보정할 수 있다</a:t>
            </a:r>
            <a:r>
              <a:rPr lang="en-US" altLang="ko-KR" dirty="0"/>
              <a:t>. </a:t>
            </a:r>
            <a:r>
              <a:rPr lang="ko-KR" altLang="en-US" dirty="0"/>
              <a:t>또한 입술과 머리 영역은 </a:t>
            </a:r>
            <a:r>
              <a:rPr lang="ko-KR" altLang="en-US" dirty="0" smtClean="0"/>
              <a:t>검출된 </a:t>
            </a:r>
            <a:r>
              <a:rPr lang="ko-KR" altLang="en-US" dirty="0"/>
              <a:t>얼굴영역의 비율을 바탕으로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497719"/>
            <a:ext cx="6866288" cy="6603689"/>
            <a:chOff x="331148" y="-819472"/>
            <a:chExt cx="6866288" cy="789983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36" y="-819472"/>
              <a:ext cx="6840000" cy="416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"/>
            <a:stretch/>
          </p:blipFill>
          <p:spPr bwMode="auto">
            <a:xfrm>
              <a:off x="331148" y="3208020"/>
              <a:ext cx="6840000" cy="387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5496" y="3140968"/>
            <a:ext cx="1249725" cy="396305"/>
          </a:xfrm>
          <a:prstGeom prst="wedgeRoundRectCallout">
            <a:avLst>
              <a:gd name="adj1" fmla="val 92764"/>
              <a:gd name="adj2" fmla="val 99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전체 영상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3101475"/>
            <a:ext cx="1032831" cy="327525"/>
          </a:xfrm>
          <a:prstGeom prst="wedgeRoundRectCallout">
            <a:avLst>
              <a:gd name="adj1" fmla="val -103570"/>
              <a:gd name="adj2" fmla="val 1938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한 아이콘 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6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589396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11560" y="4397619"/>
            <a:ext cx="705437" cy="327525"/>
          </a:xfrm>
          <a:prstGeom prst="wedgeRoundRectCallout">
            <a:avLst>
              <a:gd name="adj1" fmla="val 92764"/>
              <a:gd name="adj2" fmla="val 996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팔레트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930459" y="5045691"/>
            <a:ext cx="705437" cy="327525"/>
          </a:xfrm>
          <a:prstGeom prst="wedgeRoundRectCallout">
            <a:avLst>
              <a:gd name="adj1" fmla="val -131914"/>
              <a:gd name="adj2" fmla="val -1120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77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</a:t>
            </a:r>
            <a:r>
              <a:rPr lang="en-US" altLang="ko-KR" dirty="0" err="1" smtClean="0"/>
              <a:t>onMouse</a:t>
            </a:r>
            <a:r>
              <a:rPr lang="en-US" altLang="ko-KR" dirty="0" smtClean="0"/>
              <a:t>() </a:t>
            </a:r>
            <a:r>
              <a:rPr lang="ko-KR" altLang="en-US" dirty="0"/>
              <a:t>구현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 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187624" y="1628800"/>
            <a:ext cx="6854996" cy="5172040"/>
            <a:chOff x="532692" y="908720"/>
            <a:chExt cx="6854996" cy="517204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8" y="908720"/>
              <a:ext cx="6840000" cy="1465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71"/>
            <a:stretch/>
          </p:blipFill>
          <p:spPr bwMode="auto">
            <a:xfrm>
              <a:off x="532692" y="2219759"/>
              <a:ext cx="6840000" cy="386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23485" y="2636912"/>
            <a:ext cx="1249725" cy="360277"/>
          </a:xfrm>
          <a:prstGeom prst="wedgeRoundRectCallout">
            <a:avLst>
              <a:gd name="adj1" fmla="val 136512"/>
              <a:gd name="adj2" fmla="val -653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왼쪽마우스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버튼 떼기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55576" y="3981637"/>
            <a:ext cx="1582653" cy="527483"/>
          </a:xfrm>
          <a:prstGeom prst="wedgeRoundRectCallout">
            <a:avLst>
              <a:gd name="adj1" fmla="val 116772"/>
              <a:gd name="adj2" fmla="val -711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0~5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번째 아이콘 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명령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4172821"/>
            <a:ext cx="1249725" cy="360277"/>
          </a:xfrm>
          <a:prstGeom prst="wedgeRoundRectCallout">
            <a:avLst>
              <a:gd name="adj1" fmla="val -147502"/>
              <a:gd name="adj2" fmla="val 52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상태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초기화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52746" y="6309320"/>
            <a:ext cx="1512168" cy="360277"/>
          </a:xfrm>
          <a:prstGeom prst="wedgeRoundRectCallout">
            <a:avLst>
              <a:gd name="adj1" fmla="val -86574"/>
              <a:gd name="adj2" fmla="val -179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상태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버튼 떼기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30857" y="1412776"/>
            <a:ext cx="1032831" cy="360277"/>
          </a:xfrm>
          <a:prstGeom prst="wedgeRoundRectCallout">
            <a:avLst>
              <a:gd name="adj1" fmla="val 123098"/>
              <a:gd name="adj2" fmla="val 184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현재 마우스 좌표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220072" y="5333723"/>
            <a:ext cx="1512168" cy="327525"/>
          </a:xfrm>
          <a:prstGeom prst="wedgeRoundRectCallout">
            <a:avLst>
              <a:gd name="adj1" fmla="val -98053"/>
              <a:gd name="adj2" fmla="val -901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일반 명령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뒤에서 설명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18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11.1.2 </a:t>
            </a:r>
            <a:r>
              <a:rPr lang="ko-KR" altLang="en-US" dirty="0"/>
              <a:t>마우스 이벤트의 구현 </a:t>
            </a:r>
            <a:endParaRPr lang="en-US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75"/>
          <a:stretch/>
        </p:blipFill>
        <p:spPr bwMode="auto">
          <a:xfrm>
            <a:off x="971600" y="1922751"/>
            <a:ext cx="6840000" cy="315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427984" y="1268523"/>
            <a:ext cx="1032831" cy="360277"/>
          </a:xfrm>
          <a:prstGeom prst="wedgeRoundRectCallout">
            <a:avLst>
              <a:gd name="adj1" fmla="val -75230"/>
              <a:gd name="adj2" fmla="val 14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버튼 누르기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80739" y="2996715"/>
            <a:ext cx="1542563" cy="360277"/>
          </a:xfrm>
          <a:prstGeom prst="wedgeRoundRectCallout">
            <a:avLst>
              <a:gd name="adj1" fmla="val -97503"/>
              <a:gd name="adj2" fmla="val -856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상태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누르기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23728" y="4892901"/>
            <a:ext cx="1374698" cy="479530"/>
          </a:xfrm>
          <a:prstGeom prst="wedgeRoundRectCallout">
            <a:avLst>
              <a:gd name="adj1" fmla="val 67528"/>
              <a:gd name="adj2" fmla="val -1962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및 팔레트 영역 클릭 방지 위해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12160" y="4364867"/>
            <a:ext cx="1249725" cy="360277"/>
          </a:xfrm>
          <a:prstGeom prst="wedgeRoundRectCallout">
            <a:avLst>
              <a:gd name="adj1" fmla="val -118667"/>
              <a:gd name="adj2" fmla="val -899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상태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드래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19536" y="4699008"/>
            <a:ext cx="1249725" cy="360277"/>
          </a:xfrm>
          <a:prstGeom prst="wedgeRoundRectCallout">
            <a:avLst>
              <a:gd name="adj1" fmla="val -11793"/>
              <a:gd name="adj2" fmla="val -1914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상태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동작종료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18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이벤트 발생시 색상 변경 하기</a:t>
            </a:r>
            <a:endParaRPr lang="en-US" altLang="ko-KR" dirty="0" smtClean="0"/>
          </a:p>
          <a:p>
            <a:pPr lvl="1"/>
            <a:r>
              <a:rPr lang="ko-KR" altLang="en-US" dirty="0"/>
              <a:t>팔레트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 색상 아이콘 색 변경</a:t>
            </a:r>
            <a:endParaRPr lang="ko-KR" altLang="en-US" dirty="0"/>
          </a:p>
          <a:p>
            <a:pPr lvl="1"/>
            <a:r>
              <a:rPr lang="ko-KR" altLang="en-US" dirty="0" smtClean="0"/>
              <a:t>색상인덱스 클릭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색상인덱스 색상 기준으로 </a:t>
            </a:r>
            <a:r>
              <a:rPr lang="ko-KR" altLang="en-US" dirty="0" smtClean="0"/>
              <a:t>팔레트 다시 그리기 변경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  <a:endParaRPr lang="en-US" altLang="ko-K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31"/>
          <a:stretch/>
        </p:blipFill>
        <p:spPr bwMode="auto">
          <a:xfrm>
            <a:off x="1259632" y="2942386"/>
            <a:ext cx="3000375" cy="294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37"/>
          <a:stretch/>
        </p:blipFill>
        <p:spPr bwMode="auto">
          <a:xfrm>
            <a:off x="5076056" y="2780928"/>
            <a:ext cx="3000375" cy="329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2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971600" y="666000"/>
            <a:ext cx="7452000" cy="6192000"/>
            <a:chOff x="172541" y="44624"/>
            <a:chExt cx="8143875" cy="794074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4624"/>
              <a:ext cx="8134350" cy="436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8"/>
            <a:stretch/>
          </p:blipFill>
          <p:spPr bwMode="auto">
            <a:xfrm>
              <a:off x="172541" y="4323576"/>
              <a:ext cx="8143875" cy="3661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246503" y="1624632"/>
            <a:ext cx="1663385" cy="580232"/>
          </a:xfrm>
          <a:prstGeom prst="wedgeRoundRectCallout">
            <a:avLst>
              <a:gd name="adj1" fmla="val 104440"/>
              <a:gd name="adj2" fmla="val 921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 영상의 클릭된 좌표에서 팔레트 내부의 좌표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01803" y="2204864"/>
            <a:ext cx="1136114" cy="479531"/>
          </a:xfrm>
          <a:prstGeom prst="wedgeRoundRectCallout">
            <a:avLst>
              <a:gd name="adj1" fmla="val -218527"/>
              <a:gd name="adj2" fmla="val 878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클릭된 좌표의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y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값으로 명도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796136" y="1941357"/>
            <a:ext cx="1136114" cy="479531"/>
          </a:xfrm>
          <a:prstGeom prst="wedgeRoundRectCallout">
            <a:avLst>
              <a:gd name="adj1" fmla="val -164870"/>
              <a:gd name="adj2" fmla="val 910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클릭된 좌표의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값으로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도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96" y="3501008"/>
            <a:ext cx="2160240" cy="864096"/>
            <a:chOff x="35496" y="3501008"/>
            <a:chExt cx="2160240" cy="864096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35496" y="3501008"/>
              <a:ext cx="1512168" cy="580232"/>
            </a:xfrm>
            <a:prstGeom prst="wedgeRoundRectCallout">
              <a:avLst>
                <a:gd name="adj1" fmla="val 76312"/>
                <a:gd name="adj2" fmla="val 2651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현재색상 아이콘에 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팔레트 좌표 색상 지정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1979712" y="3501008"/>
              <a:ext cx="216024" cy="864096"/>
            </a:xfrm>
            <a:prstGeom prst="leftBrac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사각형 설명선 13"/>
          <p:cNvSpPr/>
          <p:nvPr/>
        </p:nvSpPr>
        <p:spPr>
          <a:xfrm>
            <a:off x="4355976" y="6117821"/>
            <a:ext cx="2213966" cy="479531"/>
          </a:xfrm>
          <a:prstGeom prst="wedgeRoundRectCallout">
            <a:avLst>
              <a:gd name="adj1" fmla="val -78330"/>
              <a:gd name="adj2" fmla="val -1036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클릭시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클릭된 좌표의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y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값을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기준으로 팔레트 다시 그리기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3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중간 완료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0"/>
          <a:stretch/>
        </p:blipFill>
        <p:spPr bwMode="auto">
          <a:xfrm>
            <a:off x="899592" y="1528420"/>
            <a:ext cx="7200000" cy="492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779912" y="3913412"/>
            <a:ext cx="1663385" cy="1243780"/>
          </a:xfrm>
          <a:prstGeom prst="wedgeRoundRectCallout">
            <a:avLst>
              <a:gd name="adj1" fmla="val -105861"/>
              <a:gd name="adj2" fmla="val 117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메뉴 관련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onMouse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(),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place_icons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create_hueIndex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create_palette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3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2"/>
          <a:stretch/>
        </p:blipFill>
        <p:spPr bwMode="auto">
          <a:xfrm>
            <a:off x="971600" y="1556792"/>
            <a:ext cx="7200000" cy="475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95526" y="2420888"/>
            <a:ext cx="1136114" cy="396306"/>
          </a:xfrm>
          <a:prstGeom prst="wedgeRoundRectCallout">
            <a:avLst>
              <a:gd name="adj1" fmla="val 104440"/>
              <a:gd name="adj2" fmla="val 921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마지막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위치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2200" y="2802000"/>
            <a:ext cx="938937" cy="396306"/>
          </a:xfrm>
          <a:prstGeom prst="wedgeRoundRectCallout">
            <a:avLst>
              <a:gd name="adj1" fmla="val -186097"/>
              <a:gd name="adj2" fmla="val 1287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팔레트 사각형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49675" y="3212738"/>
            <a:ext cx="1136114" cy="360278"/>
          </a:xfrm>
          <a:prstGeom prst="wedgeRoundRectCallout">
            <a:avLst>
              <a:gd name="adj1" fmla="val -127665"/>
              <a:gd name="adj2" fmla="val 940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 사각형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711" y="4797152"/>
            <a:ext cx="938937" cy="396306"/>
          </a:xfrm>
          <a:prstGeom prst="wedgeRoundRectCallout">
            <a:avLst>
              <a:gd name="adj1" fmla="val 104440"/>
              <a:gd name="adj2" fmla="val 921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콜백함수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6840760" cy="458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3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  <a:endParaRPr lang="en-US" altLang="ko-KR" dirty="0"/>
          </a:p>
          <a:p>
            <a:r>
              <a:rPr lang="en-US" altLang="ko-KR" dirty="0"/>
              <a:t>11.3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이벤트 발생 방식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2" y="1628800"/>
            <a:ext cx="698544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148064" y="4050536"/>
            <a:ext cx="1044000" cy="476409"/>
          </a:xfrm>
          <a:prstGeom prst="wedgeRoundRectCallout">
            <a:avLst>
              <a:gd name="adj1" fmla="val -86693"/>
              <a:gd name="adj2" fmla="val 345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latin typeface="Cambria Math"/>
                <a:cs typeface="Times New Roman" panose="02020603050405020304" pitchFamily="18" charset="0"/>
              </a:rPr>
              <a:t>마우스</a:t>
            </a:r>
            <a:endParaRPr lang="en-US" altLang="ko-KR" sz="1500" dirty="0" smtClean="0">
              <a:latin typeface="Cambria Math"/>
              <a:cs typeface="Times New Roman" panose="02020603050405020304" pitchFamily="18" charset="0"/>
            </a:endParaRPr>
          </a:p>
          <a:p>
            <a:pPr algn="ctr"/>
            <a:r>
              <a:rPr lang="ko-KR" altLang="en-US" sz="1500" dirty="0" err="1" smtClean="0">
                <a:latin typeface="Cambria Math"/>
                <a:cs typeface="Times New Roman" panose="02020603050405020304" pitchFamily="18" charset="0"/>
              </a:rPr>
              <a:t>욑쪽버튼</a:t>
            </a:r>
            <a:r>
              <a:rPr lang="ko-KR" altLang="en-US" sz="1500" dirty="0" smtClean="0">
                <a:latin typeface="Cambria Math"/>
                <a:cs typeface="Times New Roman" panose="02020603050405020304" pitchFamily="18" charset="0"/>
              </a:rPr>
              <a:t> 떼기</a:t>
            </a:r>
            <a:endParaRPr lang="en-US" altLang="ko-KR" sz="1500" dirty="0" smtClean="0">
              <a:latin typeface="Cambria Math"/>
              <a:cs typeface="Times New Roman" panose="02020603050405020304" pitchFamily="18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27704" y="1988840"/>
            <a:ext cx="2919378" cy="553998"/>
            <a:chOff x="2527704" y="1988840"/>
            <a:chExt cx="2919378" cy="553998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2527704" y="2012246"/>
              <a:ext cx="1044000" cy="476409"/>
            </a:xfrm>
            <a:prstGeom prst="wedgeRoundRectCallout">
              <a:avLst>
                <a:gd name="adj1" fmla="val -106748"/>
                <a:gd name="adj2" fmla="val 91753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latin typeface="Cambria Math"/>
                  <a:cs typeface="Times New Roman" panose="02020603050405020304" pitchFamily="18" charset="0"/>
                </a:rPr>
                <a:t>메뉴 아이콘 중 </a:t>
              </a:r>
              <a:endParaRPr lang="en-US" altLang="ko-KR" sz="1500" dirty="0" smtClean="0">
                <a:latin typeface="Cambria Math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500" dirty="0" smtClean="0">
                  <a:latin typeface="Cambria Math"/>
                  <a:cs typeface="Times New Roman" panose="02020603050405020304" pitchFamily="18" charset="0"/>
                </a:rPr>
                <a:t>하나 선택</a:t>
              </a:r>
              <a:endParaRPr lang="en-US" altLang="ko-KR" sz="1500" dirty="0" smtClean="0">
                <a:latin typeface="Cambria Math"/>
                <a:cs typeface="Times New Roman" panose="02020603050405020304" pitchFamily="18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18861" y="1988840"/>
              <a:ext cx="122822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1500" b="1" dirty="0" smtClean="0"/>
                <a:t>그리기 모드 </a:t>
              </a:r>
              <a:r>
                <a:rPr lang="en-US" altLang="ko-KR" sz="1500" b="1" dirty="0" smtClean="0"/>
                <a:t>: 3 </a:t>
              </a:r>
              <a:r>
                <a:rPr lang="ko-KR" altLang="en-US" sz="1500" b="1" dirty="0" smtClean="0"/>
                <a:t>지정</a:t>
              </a:r>
              <a:endParaRPr lang="en-US" altLang="ko-KR" sz="1500" b="1" dirty="0" smtClean="0"/>
            </a:p>
            <a:p>
              <a:pPr fontAlgn="base"/>
              <a:r>
                <a:rPr lang="ko-KR" altLang="en-US" sz="1500" b="1" dirty="0" smtClean="0"/>
                <a:t>마우스 상태 </a:t>
              </a:r>
              <a:r>
                <a:rPr lang="en-US" altLang="ko-KR" sz="1500" b="1" dirty="0" smtClean="0"/>
                <a:t>: 0</a:t>
              </a:r>
              <a:endParaRPr lang="ko-KR" altLang="en-US" sz="1500" b="1" dirty="0"/>
            </a:p>
          </p:txBody>
        </p:sp>
        <p:cxnSp>
          <p:nvCxnSpPr>
            <p:cNvPr id="10" name="직선 화살표 연결선 9"/>
            <p:cNvCxnSpPr>
              <a:stCxn id="6" idx="3"/>
              <a:endCxn id="9" idx="1"/>
            </p:cNvCxnSpPr>
            <p:nvPr/>
          </p:nvCxnSpPr>
          <p:spPr>
            <a:xfrm>
              <a:off x="3571704" y="2250451"/>
              <a:ext cx="647157" cy="1538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3969726" y="2761764"/>
            <a:ext cx="3403411" cy="553998"/>
            <a:chOff x="3969726" y="2761764"/>
            <a:chExt cx="3403411" cy="553998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3969726" y="2795587"/>
              <a:ext cx="1044000" cy="476409"/>
            </a:xfrm>
            <a:prstGeom prst="wedgeRoundRectCallout">
              <a:avLst>
                <a:gd name="adj1" fmla="val -95803"/>
                <a:gd name="adj2" fmla="val 13853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latin typeface="Cambria Math"/>
                  <a:cs typeface="Times New Roman" panose="02020603050405020304" pitchFamily="18" charset="0"/>
                </a:rPr>
                <a:t>마우스</a:t>
              </a:r>
              <a:endParaRPr lang="en-US" altLang="ko-KR" sz="1500" dirty="0" smtClean="0">
                <a:latin typeface="Cambria Math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1500" dirty="0" err="1" smtClean="0">
                  <a:latin typeface="Cambria Math"/>
                  <a:cs typeface="Times New Roman" panose="02020603050405020304" pitchFamily="18" charset="0"/>
                </a:rPr>
                <a:t>욑쪽버튼</a:t>
              </a:r>
              <a:r>
                <a:rPr lang="ko-KR" altLang="en-US" sz="1500" dirty="0" smtClean="0">
                  <a:latin typeface="Cambria Math"/>
                  <a:cs typeface="Times New Roman" panose="02020603050405020304" pitchFamily="18" charset="0"/>
                </a:rPr>
                <a:t> 누르기</a:t>
              </a:r>
              <a:endParaRPr lang="en-US" altLang="ko-KR" sz="1500" dirty="0" smtClean="0">
                <a:latin typeface="Cambria Math"/>
                <a:cs typeface="Times New Roman" panose="02020603050405020304" pitchFamily="18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74384" y="2761764"/>
              <a:ext cx="129875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1500" b="1" dirty="0" smtClean="0"/>
                <a:t>시작좌표</a:t>
              </a:r>
              <a:r>
                <a:rPr lang="en-US" altLang="ko-KR" sz="1500" b="1" dirty="0" smtClean="0"/>
                <a:t>(pt1)</a:t>
              </a:r>
              <a:r>
                <a:rPr lang="ko-KR" altLang="en-US" sz="1500" b="1" dirty="0" smtClean="0"/>
                <a:t> 설</a:t>
              </a:r>
              <a:r>
                <a:rPr lang="ko-KR" altLang="en-US" sz="1500" b="1" dirty="0"/>
                <a:t>정</a:t>
              </a:r>
              <a:endParaRPr lang="en-US" altLang="ko-KR" sz="1500" b="1" dirty="0" smtClean="0"/>
            </a:p>
            <a:p>
              <a:pPr fontAlgn="base"/>
              <a:r>
                <a:rPr lang="ko-KR" altLang="en-US" sz="1500" b="1" dirty="0"/>
                <a:t>마우스 상태 </a:t>
              </a:r>
              <a:r>
                <a:rPr lang="en-US" altLang="ko-KR" sz="1500" b="1" dirty="0" smtClean="0"/>
                <a:t>: 2</a:t>
              </a:r>
              <a:endParaRPr lang="ko-KR" altLang="en-US" sz="1500" b="1" dirty="0"/>
            </a:p>
          </p:txBody>
        </p:sp>
        <p:cxnSp>
          <p:nvCxnSpPr>
            <p:cNvPr id="13" name="직선 화살표 연결선 12"/>
            <p:cNvCxnSpPr>
              <a:stCxn id="11" idx="3"/>
              <a:endCxn id="12" idx="1"/>
            </p:cNvCxnSpPr>
            <p:nvPr/>
          </p:nvCxnSpPr>
          <p:spPr>
            <a:xfrm>
              <a:off x="5013726" y="3033792"/>
              <a:ext cx="1060658" cy="4971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6718920" y="4027130"/>
            <a:ext cx="12666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500" b="1" dirty="0" smtClean="0"/>
              <a:t>종료좌표</a:t>
            </a:r>
            <a:r>
              <a:rPr lang="en-US" altLang="ko-KR" sz="1500" b="1" dirty="0" smtClean="0"/>
              <a:t>(pt2)</a:t>
            </a:r>
            <a:r>
              <a:rPr lang="ko-KR" altLang="en-US" sz="1500" b="1" dirty="0" smtClean="0"/>
              <a:t> </a:t>
            </a:r>
            <a:r>
              <a:rPr lang="ko-KR" altLang="en-US" sz="1500" b="1" dirty="0"/>
              <a:t>설정 </a:t>
            </a:r>
            <a:endParaRPr lang="en-US" altLang="ko-KR" sz="1500" b="1" dirty="0" smtClean="0"/>
          </a:p>
          <a:p>
            <a:pPr fontAlgn="base"/>
            <a:r>
              <a:rPr lang="ko-KR" altLang="en-US" sz="1500" b="1" dirty="0" smtClean="0"/>
              <a:t>마우스 </a:t>
            </a:r>
            <a:r>
              <a:rPr lang="ko-KR" altLang="en-US" sz="1500" b="1" dirty="0"/>
              <a:t>상태 </a:t>
            </a:r>
            <a:r>
              <a:rPr lang="en-US" altLang="ko-KR" sz="1500" b="1" dirty="0"/>
              <a:t>: </a:t>
            </a:r>
            <a:r>
              <a:rPr lang="en-US" altLang="ko-KR" sz="1500" b="1" dirty="0" smtClean="0"/>
              <a:t>1</a:t>
            </a:r>
            <a:endParaRPr lang="ko-KR" altLang="en-US" sz="1500" b="1" dirty="0"/>
          </a:p>
        </p:txBody>
      </p:sp>
      <p:cxnSp>
        <p:nvCxnSpPr>
          <p:cNvPr id="15" name="직선 화살표 연결선 14"/>
          <p:cNvCxnSpPr>
            <a:stCxn id="7" idx="3"/>
            <a:endCxn id="14" idx="1"/>
          </p:cNvCxnSpPr>
          <p:nvPr/>
        </p:nvCxnSpPr>
        <p:spPr>
          <a:xfrm>
            <a:off x="6192064" y="4288741"/>
            <a:ext cx="526856" cy="1538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659575" y="5229200"/>
            <a:ext cx="2848529" cy="553998"/>
            <a:chOff x="2659575" y="5229200"/>
            <a:chExt cx="2848529" cy="553998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2659575" y="5274810"/>
              <a:ext cx="1044000" cy="432000"/>
            </a:xfrm>
            <a:prstGeom prst="wedgeRoundRectCallout">
              <a:avLst>
                <a:gd name="adj1" fmla="val 87461"/>
                <a:gd name="adj2" fmla="val -31397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latin typeface="Cambria Math"/>
                  <a:cs typeface="Times New Roman" panose="02020603050405020304" pitchFamily="18" charset="0"/>
                </a:rPr>
                <a:t>마우스 드래그</a:t>
              </a:r>
              <a:endParaRPr lang="en-US" altLang="ko-KR" sz="1500" dirty="0" smtClean="0">
                <a:latin typeface="Cambria Math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241411" y="5229200"/>
              <a:ext cx="126669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1500" b="1" dirty="0" smtClean="0"/>
                <a:t>종료좌표</a:t>
              </a:r>
              <a:r>
                <a:rPr lang="en-US" altLang="ko-KR" sz="1500" b="1" dirty="0" smtClean="0"/>
                <a:t>(pt2</a:t>
              </a:r>
              <a:r>
                <a:rPr lang="en-US" altLang="ko-KR" sz="1500" b="1" dirty="0"/>
                <a:t>)</a:t>
              </a:r>
              <a:r>
                <a:rPr lang="ko-KR" altLang="en-US" sz="1500" b="1" dirty="0"/>
                <a:t> 설정 </a:t>
              </a:r>
              <a:endParaRPr lang="en-US" altLang="ko-KR" sz="1500" b="1" dirty="0" smtClean="0"/>
            </a:p>
            <a:p>
              <a:pPr fontAlgn="base"/>
              <a:r>
                <a:rPr lang="ko-KR" altLang="en-US" sz="1500" b="1" dirty="0" smtClean="0"/>
                <a:t>마우스 </a:t>
              </a:r>
              <a:r>
                <a:rPr lang="ko-KR" altLang="en-US" sz="1500" b="1" dirty="0"/>
                <a:t>상태 </a:t>
              </a:r>
              <a:r>
                <a:rPr lang="en-US" altLang="ko-KR" sz="1500" b="1" dirty="0"/>
                <a:t>: 3</a:t>
              </a:r>
              <a:endParaRPr lang="ko-KR" altLang="en-US" sz="1500" b="1" dirty="0"/>
            </a:p>
          </p:txBody>
        </p:sp>
        <p:cxnSp>
          <p:nvCxnSpPr>
            <p:cNvPr id="17" name="직선 화살표 연결선 16"/>
            <p:cNvCxnSpPr>
              <a:stCxn id="8" idx="3"/>
              <a:endCxn id="16" idx="1"/>
            </p:cNvCxnSpPr>
            <p:nvPr/>
          </p:nvCxnSpPr>
          <p:spPr>
            <a:xfrm>
              <a:off x="3703575" y="5490810"/>
              <a:ext cx="537836" cy="15389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69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7"/>
          <a:stretch/>
        </p:blipFill>
        <p:spPr bwMode="auto">
          <a:xfrm>
            <a:off x="960562" y="1345005"/>
            <a:ext cx="7056000" cy="539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588224" y="908720"/>
            <a:ext cx="1136114" cy="360278"/>
          </a:xfrm>
          <a:prstGeom prst="wedgeRoundRectCallout">
            <a:avLst>
              <a:gd name="adj1" fmla="val -127665"/>
              <a:gd name="adj2" fmla="val 940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 사각형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8293" y="4941168"/>
            <a:ext cx="1663387" cy="580232"/>
          </a:xfrm>
          <a:prstGeom prst="wedgeRoundRectCallout">
            <a:avLst>
              <a:gd name="adj1" fmla="val 80523"/>
              <a:gd name="adj2" fmla="val -403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과표를 첫 좌표에 저장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붓 처럼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496" y="4005064"/>
            <a:ext cx="1584176" cy="580232"/>
          </a:xfrm>
          <a:prstGeom prst="wedgeRoundRectCallout">
            <a:avLst>
              <a:gd name="adj1" fmla="val 90867"/>
              <a:gd name="adj2" fmla="val 630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첫 클릭과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클릭 좌표 선 그리기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12160" y="5373216"/>
            <a:ext cx="1374700" cy="435937"/>
          </a:xfrm>
          <a:prstGeom prst="wedgeRoundRectCallout">
            <a:avLst>
              <a:gd name="adj1" fmla="val -118836"/>
              <a:gd name="adj2" fmla="val 964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지우개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흰색으로 붓 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27584" y="1413014"/>
            <a:ext cx="7158205" cy="4464496"/>
            <a:chOff x="587177" y="2970135"/>
            <a:chExt cx="6864383" cy="420354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07"/>
            <a:stretch/>
          </p:blipFill>
          <p:spPr bwMode="auto">
            <a:xfrm>
              <a:off x="611560" y="2970135"/>
              <a:ext cx="6840000" cy="266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77" y="5560015"/>
              <a:ext cx="6840000" cy="1613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812748" y="1557030"/>
            <a:ext cx="1374698" cy="360278"/>
          </a:xfrm>
          <a:prstGeom prst="wedgeRoundRectCallout">
            <a:avLst>
              <a:gd name="adj1" fmla="val -113115"/>
              <a:gd name="adj2" fmla="val 940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좌표의 차분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원 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9627" y="1052736"/>
            <a:ext cx="530005" cy="360278"/>
          </a:xfrm>
          <a:prstGeom prst="wedgeRoundRectCallout">
            <a:avLst>
              <a:gd name="adj1" fmla="val 146282"/>
              <a:gd name="adj2" fmla="val 967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57619" y="2709158"/>
            <a:ext cx="530005" cy="360278"/>
          </a:xfrm>
          <a:prstGeom prst="wedgeRoundRectCallout">
            <a:avLst>
              <a:gd name="adj1" fmla="val 166050"/>
              <a:gd name="adj2" fmla="val 835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타원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652120" y="2996952"/>
            <a:ext cx="1136115" cy="527484"/>
          </a:xfrm>
          <a:prstGeom prst="wedgeRoundRectCallout">
            <a:avLst>
              <a:gd name="adj1" fmla="val -138790"/>
              <a:gd name="adj2" fmla="val 1595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반지름으로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 크기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8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2157" y="1536576"/>
            <a:ext cx="7056203" cy="4412704"/>
            <a:chOff x="972157" y="1536576"/>
            <a:chExt cx="7056203" cy="441270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57" y="1536576"/>
              <a:ext cx="7056000" cy="257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817"/>
            <a:stretch/>
          </p:blipFill>
          <p:spPr bwMode="auto">
            <a:xfrm>
              <a:off x="972360" y="4071378"/>
              <a:ext cx="7056000" cy="1877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932040" y="291028"/>
            <a:ext cx="3600400" cy="1985844"/>
          </a:xfrm>
          <a:prstGeom prst="wedgeRoundRectCallout">
            <a:avLst>
              <a:gd name="adj1" fmla="val -98326"/>
              <a:gd name="adj2" fmla="val 393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vector&lt;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Rect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&gt; icons;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Mat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image;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int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mouse_mode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= 0,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draw_mode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= 0;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Potin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pt1, pt2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;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Scalar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Color(0, 0, 0);</a:t>
            </a:r>
          </a:p>
          <a:p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#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include "menu.hpp"</a:t>
            </a: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#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include "icon_flag.hpp"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1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5"/>
          <a:stretch/>
        </p:blipFill>
        <p:spPr bwMode="auto">
          <a:xfrm>
            <a:off x="918667" y="1484784"/>
            <a:ext cx="739446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572000" y="1340768"/>
            <a:ext cx="1663387" cy="527484"/>
          </a:xfrm>
          <a:prstGeom prst="wedgeRoundRectCallout">
            <a:avLst>
              <a:gd name="adj1" fmla="val -85536"/>
              <a:gd name="adj2" fmla="val 1505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좌버튼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떼기 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현재 색상으로 그리기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91762" y="3356992"/>
            <a:ext cx="775982" cy="396306"/>
          </a:xfrm>
          <a:prstGeom prst="wedgeRoundRectCallout">
            <a:avLst>
              <a:gd name="adj1" fmla="val 115774"/>
              <a:gd name="adj2" fmla="val -643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붓 그리기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39454" y="5373216"/>
            <a:ext cx="2424834" cy="775981"/>
          </a:xfrm>
          <a:prstGeom prst="wedgeRoundRectCallout">
            <a:avLst>
              <a:gd name="adj1" fmla="val -82644"/>
              <a:gd name="adj2" fmla="val -1683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매번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새영상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복사본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에 그리기 때문에 직전 그린 것은 없어지고 새로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그리짐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회색 개체가 드래그 되는 위치에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움직이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듯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그리짐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추가할 수 있는 기타 명령들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</a:t>
            </a:r>
            <a:r>
              <a:rPr lang="ko-KR" altLang="en-US" dirty="0"/>
              <a:t>파일을 캔버스로 </a:t>
            </a:r>
            <a:r>
              <a:rPr lang="ko-KR" altLang="en-US" dirty="0" smtClean="0"/>
              <a:t>읽기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그림 </a:t>
            </a:r>
            <a:r>
              <a:rPr lang="ko-KR" altLang="en-US" dirty="0"/>
              <a:t>영상 </a:t>
            </a:r>
            <a:r>
              <a:rPr lang="ko-KR" altLang="en-US" dirty="0" smtClean="0"/>
              <a:t>파일 저장</a:t>
            </a:r>
            <a:endParaRPr lang="en-US" altLang="ko-KR" dirty="0" smtClean="0"/>
          </a:p>
          <a:p>
            <a:pPr lvl="1"/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smtClean="0"/>
              <a:t>전체 지우기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밝기 밝게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/>
              <a:t>어둡게 </a:t>
            </a:r>
            <a:r>
              <a:rPr lang="ko-KR" altLang="en-US" dirty="0" smtClean="0"/>
              <a:t>하기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command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 추가하기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11.1.5 </a:t>
            </a:r>
            <a:r>
              <a:rPr lang="ko-KR" altLang="en-US" dirty="0"/>
              <a:t>기타 명령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11.1.5 </a:t>
            </a:r>
            <a:r>
              <a:rPr lang="ko-KR" altLang="en-US" dirty="0"/>
              <a:t>기타 명령 구현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34"/>
          <a:stretch/>
        </p:blipFill>
        <p:spPr bwMode="auto">
          <a:xfrm>
            <a:off x="756376" y="1063220"/>
            <a:ext cx="7200000" cy="481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923928" y="800446"/>
            <a:ext cx="938938" cy="396306"/>
          </a:xfrm>
          <a:prstGeom prst="wedgeRoundRectCallout">
            <a:avLst>
              <a:gd name="adj1" fmla="val -24265"/>
              <a:gd name="adj2" fmla="val 1451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기존 구현 부분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2204864"/>
            <a:ext cx="775982" cy="396306"/>
          </a:xfrm>
          <a:prstGeom prst="wedgeRoundRectCallout">
            <a:avLst>
              <a:gd name="adj1" fmla="val 143372"/>
              <a:gd name="adj2" fmla="val 393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추가 부분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-43715" y="2792012"/>
            <a:ext cx="1663387" cy="702081"/>
          </a:xfrm>
          <a:prstGeom prst="wedgeRoundRectCallout">
            <a:avLst>
              <a:gd name="adj1" fmla="val 85391"/>
              <a:gd name="adj2" fmla="val -78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그리기 가능 영역을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캔버스 영역으로 참조한 행렬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95936" y="5805026"/>
            <a:ext cx="2213969" cy="360278"/>
          </a:xfrm>
          <a:prstGeom prst="wedgeRoundRectCallout">
            <a:avLst>
              <a:gd name="adj1" fmla="val -52378"/>
              <a:gd name="adj2" fmla="val -1889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로드한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영상 파일을 캔버스 크기로 크기변경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1560" y="6089407"/>
            <a:ext cx="2678903" cy="435937"/>
          </a:xfrm>
          <a:prstGeom prst="wedgeRoundRectCallout">
            <a:avLst>
              <a:gd name="adj1" fmla="val 36678"/>
              <a:gd name="adj2" fmla="val -1809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행렬의 캔버스 영역에 복사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0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11.1.5 </a:t>
            </a:r>
            <a:r>
              <a:rPr lang="ko-KR" altLang="en-US" dirty="0"/>
              <a:t>기타 명령 구현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8"/>
          <a:stretch/>
        </p:blipFill>
        <p:spPr bwMode="auto">
          <a:xfrm>
            <a:off x="496094" y="1052736"/>
            <a:ext cx="8134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8" y="4399756"/>
            <a:ext cx="81724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796136" y="1340530"/>
            <a:ext cx="1829726" cy="360278"/>
          </a:xfrm>
          <a:prstGeom prst="wedgeRoundRectCallout">
            <a:avLst>
              <a:gd name="adj1" fmla="val -88517"/>
              <a:gd name="adj2" fmla="val 93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영역을 영상파일로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2492658"/>
            <a:ext cx="1249727" cy="360278"/>
          </a:xfrm>
          <a:prstGeom prst="wedgeRoundRectCallout">
            <a:avLst>
              <a:gd name="adj1" fmla="val -88517"/>
              <a:gd name="adj2" fmla="val 93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영역을 밝게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3716794"/>
            <a:ext cx="1249727" cy="360278"/>
          </a:xfrm>
          <a:prstGeom prst="wedgeRoundRectCallout">
            <a:avLst>
              <a:gd name="adj1" fmla="val -88517"/>
              <a:gd name="adj2" fmla="val 93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영역을 어둡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게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50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그림판</a:t>
            </a:r>
            <a:r>
              <a:rPr lang="ko-KR" altLang="en-US" dirty="0" smtClean="0"/>
              <a:t> 완성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612775" y="908720"/>
            <a:ext cx="7220389" cy="5832648"/>
            <a:chOff x="612775" y="908720"/>
            <a:chExt cx="7220389" cy="5832648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64" y="4592367"/>
              <a:ext cx="7200000" cy="214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908720"/>
              <a:ext cx="7200000" cy="3734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2124700" y="2038901"/>
            <a:ext cx="1927138" cy="683205"/>
            <a:chOff x="2124700" y="1988840"/>
            <a:chExt cx="1927138" cy="683205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3275856" y="1988840"/>
              <a:ext cx="775982" cy="360278"/>
            </a:xfrm>
            <a:prstGeom prst="wedgeRoundRectCallout">
              <a:avLst>
                <a:gd name="adj1" fmla="val -113924"/>
                <a:gd name="adj2" fmla="val 10125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오타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: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수정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24700" y="2348880"/>
              <a:ext cx="712503" cy="3231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latin typeface="Constantia" panose="02030602050306030303" pitchFamily="18" charset="0"/>
                </a:rPr>
                <a:t>icons ;</a:t>
              </a:r>
              <a:endParaRPr lang="ko-KR" altLang="en-US" sz="1500" dirty="0">
                <a:latin typeface="Constantia" panose="02030602050306030303" pitchFamily="18" charset="0"/>
              </a:endParaRPr>
            </a:p>
          </p:txBody>
        </p:sp>
      </p:grpSp>
      <p:sp>
        <p:nvSpPr>
          <p:cNvPr id="13" name="모서리가 둥근 사각형 설명선 12"/>
          <p:cNvSpPr/>
          <p:nvPr/>
        </p:nvSpPr>
        <p:spPr>
          <a:xfrm>
            <a:off x="3275856" y="3533523"/>
            <a:ext cx="1512170" cy="327525"/>
          </a:xfrm>
          <a:prstGeom prst="wedgeRoundRectCallout">
            <a:avLst>
              <a:gd name="adj1" fmla="val -110274"/>
              <a:gd name="adj2" fmla="val -142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마우스버튼 누리기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떼기 좌표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5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9"/>
          <a:stretch/>
        </p:blipFill>
        <p:spPr bwMode="auto">
          <a:xfrm>
            <a:off x="827584" y="836712"/>
            <a:ext cx="7200000" cy="588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39541" y="5297319"/>
            <a:ext cx="1136115" cy="435937"/>
          </a:xfrm>
          <a:prstGeom prst="wedgeRoundRectCallout">
            <a:avLst>
              <a:gd name="adj1" fmla="val 115431"/>
              <a:gd name="adj2" fmla="val 1240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캔버스 영역 사각형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4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 </a:t>
            </a:r>
            <a:endParaRPr lang="en-US" altLang="ko-KR" dirty="0"/>
          </a:p>
          <a:p>
            <a:r>
              <a:rPr lang="en-US" altLang="ko-KR" dirty="0"/>
              <a:t>11.1.2 </a:t>
            </a:r>
            <a:r>
              <a:rPr lang="ko-KR" altLang="en-US" dirty="0"/>
              <a:t>마우스 이벤트의 구현 </a:t>
            </a:r>
            <a:endParaRPr lang="en-US" altLang="ko-KR" dirty="0"/>
          </a:p>
          <a:p>
            <a:r>
              <a:rPr lang="en-US" altLang="ko-KR" dirty="0"/>
              <a:t>11.1.3 </a:t>
            </a:r>
            <a:r>
              <a:rPr lang="ko-KR" altLang="en-US" dirty="0"/>
              <a:t>팔레트 색상 변경 이벤트 </a:t>
            </a:r>
            <a:endParaRPr lang="en-US" altLang="ko-KR" dirty="0"/>
          </a:p>
          <a:p>
            <a:r>
              <a:rPr lang="en-US" altLang="ko-KR" dirty="0"/>
              <a:t>11.1.4 </a:t>
            </a:r>
            <a:r>
              <a:rPr lang="ko-KR" altLang="en-US" dirty="0"/>
              <a:t>그리기 구현 </a:t>
            </a:r>
            <a:endParaRPr lang="en-US" altLang="ko-KR" dirty="0"/>
          </a:p>
          <a:p>
            <a:r>
              <a:rPr lang="en-US" altLang="ko-KR" dirty="0"/>
              <a:t>11.1.5 </a:t>
            </a:r>
            <a:r>
              <a:rPr lang="ko-KR" altLang="en-US" dirty="0"/>
              <a:t>기타 명령 구현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7544" y="1124744"/>
            <a:ext cx="7560840" cy="5472608"/>
            <a:chOff x="827584" y="1372021"/>
            <a:chExt cx="7200800" cy="5158401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44441"/>
              <a:ext cx="7200000" cy="2985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61"/>
            <a:stretch/>
          </p:blipFill>
          <p:spPr bwMode="auto">
            <a:xfrm>
              <a:off x="828384" y="1372021"/>
              <a:ext cx="7200000" cy="2214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71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그림판</a:t>
            </a:r>
            <a:r>
              <a:rPr lang="ko-KR" altLang="en-US" dirty="0"/>
              <a:t> 완성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048672" cy="431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9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en-US" altLang="ko-KR" dirty="0"/>
          </a:p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유사도 비교 </a:t>
            </a:r>
            <a:endParaRPr lang="en-US" altLang="ko-KR" dirty="0"/>
          </a:p>
          <a:p>
            <a:r>
              <a:rPr lang="en-US" altLang="ko-KR" dirty="0"/>
              <a:t>11.2.3 </a:t>
            </a:r>
            <a:r>
              <a:rPr lang="ko-KR" altLang="en-US" dirty="0"/>
              <a:t>비교 결과 영상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r>
              <a:rPr lang="en-US" altLang="ko-KR" dirty="0"/>
              <a:t>11.2.4 </a:t>
            </a:r>
            <a:r>
              <a:rPr lang="ko-KR" altLang="en-US" dirty="0"/>
              <a:t>전체 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</a:p>
        </p:txBody>
      </p:sp>
    </p:spTree>
    <p:extLst>
      <p:ext uri="{BB962C8B-B14F-4D97-AF65-F5344CB8AC3E}">
        <p14:creationId xmlns:p14="http://schemas.microsoft.com/office/powerpoint/2010/main" val="1468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11.2 2</a:t>
            </a:r>
            <a:r>
              <a:rPr lang="ko-KR" altLang="en-US" dirty="0" smtClean="0"/>
              <a:t>차원 히스토그램을 이용한 이미지 검색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문자기반 검색방법</a:t>
            </a:r>
            <a:r>
              <a:rPr lang="en-US" altLang="ko-KR" dirty="0" smtClean="0"/>
              <a:t>(Text-Based Image </a:t>
            </a:r>
            <a:r>
              <a:rPr lang="en-US" altLang="ko-KR" dirty="0" err="1" smtClean="0"/>
              <a:t>Retrieval:TBIR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내용기반 검색 방법</a:t>
            </a:r>
            <a:r>
              <a:rPr lang="en-US" altLang="ko-KR" dirty="0" smtClean="0"/>
              <a:t>(Content-Based Image Retrieval: CBIR</a:t>
            </a:r>
          </a:p>
          <a:p>
            <a:pPr lvl="5"/>
            <a:endParaRPr lang="en-US" altLang="ko-KR" dirty="0" smtClean="0"/>
          </a:p>
          <a:p>
            <a:r>
              <a:rPr lang="ko-KR" altLang="en-US" dirty="0" smtClean="0"/>
              <a:t>국내 </a:t>
            </a:r>
            <a:r>
              <a:rPr lang="ko-KR" altLang="en-US" dirty="0" err="1" smtClean="0"/>
              <a:t>포털사이트</a:t>
            </a:r>
            <a:r>
              <a:rPr lang="ko-KR" altLang="en-US" dirty="0" smtClean="0"/>
              <a:t> 영상검색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36" y="3284984"/>
            <a:ext cx="6231629" cy="368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2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구글의</a:t>
            </a:r>
            <a:r>
              <a:rPr lang="ko-KR" altLang="en-US" dirty="0"/>
              <a:t> 이미지 </a:t>
            </a:r>
            <a:r>
              <a:rPr lang="ko-KR" altLang="en-US" dirty="0" smtClean="0"/>
              <a:t>검색 서비스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내용기반 영상 검색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5" y="1700808"/>
            <a:ext cx="7210325" cy="435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3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11.2 2</a:t>
            </a:r>
            <a:r>
              <a:rPr lang="ko-KR" altLang="en-US" dirty="0"/>
              <a:t>차원 히스토그램을 이용한 이미지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 검색 프로그램 전체 구성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차원 히스토그램의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이용해 영상 검색 구현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9" y="1628800"/>
            <a:ext cx="637842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영상 내에서 각 </a:t>
            </a:r>
            <a:r>
              <a:rPr lang="ko-KR" altLang="en-US" dirty="0" err="1"/>
              <a:t>화소값의</a:t>
            </a:r>
            <a:r>
              <a:rPr lang="ko-KR" altLang="en-US" dirty="0"/>
              <a:t> 빈도를 막대 </a:t>
            </a:r>
            <a:r>
              <a:rPr lang="ko-KR" altLang="en-US" dirty="0" smtClean="0"/>
              <a:t>형태의 </a:t>
            </a:r>
            <a:r>
              <a:rPr lang="ko-KR" altLang="en-US" dirty="0"/>
              <a:t>그래프로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/>
              <a:t>영상의 명암도 분포를 알고자 할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 예제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색상 </a:t>
            </a:r>
            <a:r>
              <a:rPr lang="ko-KR" altLang="en-US" dirty="0"/>
              <a:t>정보의 </a:t>
            </a:r>
            <a:r>
              <a:rPr lang="ko-KR" altLang="en-US" dirty="0" smtClean="0"/>
              <a:t>분포를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색상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컬러 대신 </a:t>
            </a:r>
            <a:r>
              <a:rPr lang="en-US" altLang="ko-KR" dirty="0" smtClean="0"/>
              <a:t>HSV </a:t>
            </a:r>
            <a:r>
              <a:rPr lang="ko-KR" altLang="en-US" dirty="0" smtClean="0"/>
              <a:t>컬러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히스토그램 계산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 </a:t>
            </a:r>
            <a:r>
              <a:rPr lang="ko-KR" altLang="en-US" dirty="0" err="1" smtClean="0"/>
              <a:t>빈도값의</a:t>
            </a:r>
            <a:r>
              <a:rPr lang="ko-KR" altLang="en-US" dirty="0" smtClean="0"/>
              <a:t> 유사도 계산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히스토그램 계산 함수 </a:t>
            </a:r>
            <a:r>
              <a:rPr lang="en-US" altLang="ko-KR" dirty="0" smtClean="0"/>
              <a:t>– 6</a:t>
            </a:r>
            <a:r>
              <a:rPr lang="ko-KR" altLang="en-US" dirty="0" smtClean="0"/>
              <a:t>장 함수의 수정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7584" y="1628800"/>
            <a:ext cx="7524378" cy="4194770"/>
            <a:chOff x="431998" y="2114550"/>
            <a:chExt cx="8235752" cy="4615036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" y="2114550"/>
              <a:ext cx="8191500" cy="262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0"/>
            <a:stretch/>
          </p:blipFill>
          <p:spPr bwMode="auto">
            <a:xfrm>
              <a:off x="431998" y="4733925"/>
              <a:ext cx="8172450" cy="1995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6702714" y="1016470"/>
            <a:ext cx="1829726" cy="396306"/>
          </a:xfrm>
          <a:prstGeom prst="wedgeRoundRectCallout">
            <a:avLst>
              <a:gd name="adj1" fmla="val -30585"/>
              <a:gd name="adj2" fmla="val 1389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계산한 히스토그램 차원수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038551" y="2852936"/>
            <a:ext cx="2213969" cy="396306"/>
          </a:xfrm>
          <a:prstGeom prst="wedgeRoundRectCallout">
            <a:avLst>
              <a:gd name="adj1" fmla="val -90971"/>
              <a:gd name="adj2" fmla="val -2624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채널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계급수와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범위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채널로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496" y="3221503"/>
            <a:ext cx="1374700" cy="360278"/>
          </a:xfrm>
          <a:prstGeom prst="wedgeRoundRectCallout">
            <a:avLst>
              <a:gd name="adj1" fmla="val 109376"/>
              <a:gd name="adj2" fmla="val -1059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 채널의 계급 개수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580112" y="3429000"/>
            <a:ext cx="2376266" cy="1080120"/>
            <a:chOff x="5580112" y="3429000"/>
            <a:chExt cx="2376266" cy="1080120"/>
          </a:xfrm>
        </p:grpSpPr>
        <p:sp>
          <p:nvSpPr>
            <p:cNvPr id="17" name="모서리가 둥근 사각형 설명선 16"/>
            <p:cNvSpPr/>
            <p:nvPr/>
          </p:nvSpPr>
          <p:spPr>
            <a:xfrm>
              <a:off x="6444208" y="3811490"/>
              <a:ext cx="1512170" cy="396306"/>
            </a:xfrm>
            <a:prstGeom prst="wedgeRoundRectCallout">
              <a:avLst>
                <a:gd name="adj1" fmla="val -95625"/>
                <a:gd name="adj2" fmla="val -1249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개 채널에 대한 범위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8" name="오른쪽 중괄호 17"/>
            <p:cNvSpPr/>
            <p:nvPr/>
          </p:nvSpPr>
          <p:spPr>
            <a:xfrm>
              <a:off x="5580112" y="3429000"/>
              <a:ext cx="216024" cy="1080120"/>
            </a:xfrm>
            <a:prstGeom prst="rightBrace">
              <a:avLst/>
            </a:prstGeom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5569421" y="5515093"/>
            <a:ext cx="1374700" cy="360278"/>
          </a:xfrm>
          <a:prstGeom prst="wedgeRoundRectCallout">
            <a:avLst>
              <a:gd name="adj1" fmla="val -105416"/>
              <a:gd name="adj2" fmla="val -1905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차원수 지정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128030" y="5711609"/>
            <a:ext cx="2213969" cy="327525"/>
          </a:xfrm>
          <a:prstGeom prst="wedgeRoundRectCallout">
            <a:avLst>
              <a:gd name="adj1" fmla="val 52936"/>
              <a:gd name="adj2" fmla="val -1678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빈도 데이터를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0~1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사이값으로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정규화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0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히스토그램 그래프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빈도 데이터를 </a:t>
            </a:r>
            <a:r>
              <a:rPr lang="ko-KR" altLang="en-US" dirty="0" err="1" smtClean="0"/>
              <a:t>색상축</a:t>
            </a:r>
            <a:r>
              <a:rPr lang="en-US" altLang="ko-KR" dirty="0" smtClean="0"/>
              <a:t>/</a:t>
            </a:r>
            <a:r>
              <a:rPr lang="ko-KR" altLang="en-US" dirty="0" smtClean="0"/>
              <a:t>채도 축으로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좌표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좌표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색상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채도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빈도값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그 좌표의 밝기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11.2.1 2</a:t>
            </a:r>
            <a:r>
              <a:rPr lang="ko-KR" altLang="en-US" smtClean="0"/>
              <a:t>차원 히스토그램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6840760" cy="387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0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548680"/>
            <a:ext cx="7380000" cy="6372000"/>
            <a:chOff x="500832" y="0"/>
            <a:chExt cx="8181975" cy="866775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13" y="0"/>
              <a:ext cx="8105775" cy="696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32" y="6896100"/>
              <a:ext cx="8181975" cy="177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04048" y="3245491"/>
            <a:ext cx="2012699" cy="327525"/>
          </a:xfrm>
          <a:prstGeom prst="wedgeRoundRectCallout">
            <a:avLst>
              <a:gd name="adj1" fmla="val -80450"/>
              <a:gd name="adj2" fmla="val 1364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히스토그램 빈도데이터로 밝기 표현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4581128"/>
            <a:ext cx="2012699" cy="327525"/>
          </a:xfrm>
          <a:prstGeom prst="wedgeRoundRectCallout">
            <a:avLst>
              <a:gd name="adj1" fmla="val -114145"/>
              <a:gd name="adj2" fmla="val -1444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x, y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 값으로 채도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84223" y="5054805"/>
            <a:ext cx="1829726" cy="327525"/>
          </a:xfrm>
          <a:prstGeom prst="wedgeRoundRectCallout">
            <a:avLst>
              <a:gd name="adj1" fmla="val -39278"/>
              <a:gd name="adj2" fmla="val -163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컬러 표현을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채널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54332" y="6165852"/>
            <a:ext cx="2946793" cy="527484"/>
          </a:xfrm>
          <a:prstGeom prst="wedgeRoundRectCallout">
            <a:avLst>
              <a:gd name="adj1" fmla="val -59553"/>
              <a:gd name="adj2" fmla="val -677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최근접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이웃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보간 적용해 의도적 계단현상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</a:p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각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좌표의 구분을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명확히 해서 쉬운 색상 확인 가능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0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그림판</a:t>
            </a:r>
            <a:r>
              <a:rPr lang="ko-KR" altLang="en-US" dirty="0" smtClean="0"/>
              <a:t> 프로그램 만들기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전체 구현 과정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80727"/>
            <a:ext cx="3816424" cy="27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4680520" cy="293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3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1043608" y="1058299"/>
            <a:ext cx="7164000" cy="525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419872" y="3573016"/>
            <a:ext cx="1374700" cy="327525"/>
          </a:xfrm>
          <a:prstGeom prst="wedgeRoundRectCallout">
            <a:avLst>
              <a:gd name="adj1" fmla="val -80450"/>
              <a:gd name="adj2" fmla="val 1364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계급수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707904" y="4901675"/>
            <a:ext cx="1374700" cy="327525"/>
          </a:xfrm>
          <a:prstGeom prst="wedgeRoundRectCallout">
            <a:avLst>
              <a:gd name="adj1" fmla="val -80589"/>
              <a:gd name="adj2" fmla="val -122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채도 범위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0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11.2.1 2</a:t>
            </a:r>
            <a:r>
              <a:rPr lang="ko-KR" altLang="en-US" dirty="0"/>
              <a:t>차원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65312" y="1268760"/>
            <a:ext cx="7233908" cy="2757148"/>
            <a:chOff x="649660" y="1844824"/>
            <a:chExt cx="7233908" cy="275714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60" y="2339355"/>
              <a:ext cx="7200000" cy="2262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24"/>
            <a:stretch/>
          </p:blipFill>
          <p:spPr bwMode="auto">
            <a:xfrm>
              <a:off x="683568" y="1844824"/>
              <a:ext cx="7200000" cy="561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4788024" y="1052736"/>
            <a:ext cx="2435366" cy="396306"/>
          </a:xfrm>
          <a:prstGeom prst="wedgeRoundRectCallout">
            <a:avLst>
              <a:gd name="adj1" fmla="val -67286"/>
              <a:gd name="adj2" fmla="val 1626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채도를 이용한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히스토그램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31677" y="3954542"/>
            <a:ext cx="3020443" cy="2736445"/>
            <a:chOff x="2631677" y="3954542"/>
            <a:chExt cx="3020443" cy="273644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677" y="4251398"/>
              <a:ext cx="3020443" cy="2439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779912" y="3954542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/>
                <a:t>입력영상</a:t>
              </a:r>
              <a:endParaRPr lang="ko-KR" altLang="en-US" sz="1600"/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84274"/>
            <a:ext cx="2986276" cy="231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0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17687"/>
            <a:ext cx="81915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영상 파일 읽어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히스토그램 저장 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load_histo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228184" y="1700808"/>
            <a:ext cx="775982" cy="360278"/>
          </a:xfrm>
          <a:prstGeom prst="wedgeRoundRectCallout">
            <a:avLst>
              <a:gd name="adj1" fmla="val -99748"/>
              <a:gd name="adj2" fmla="val -39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572000" y="2420888"/>
            <a:ext cx="938938" cy="360278"/>
          </a:xfrm>
          <a:prstGeom prst="wedgeRoundRectCallout">
            <a:avLst>
              <a:gd name="adj1" fmla="val -67286"/>
              <a:gd name="adj2" fmla="val 1626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 폴더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99992" y="4940930"/>
            <a:ext cx="2435366" cy="360278"/>
          </a:xfrm>
          <a:prstGeom prst="wedgeRoundRectCallout">
            <a:avLst>
              <a:gd name="adj1" fmla="val -99895"/>
              <a:gd name="adj2" fmla="val -700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DB_hists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벡터에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히스토그램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3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헤더 파일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39552" y="1628800"/>
            <a:ext cx="7632848" cy="3168352"/>
            <a:chOff x="504825" y="2838450"/>
            <a:chExt cx="8134350" cy="3342506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838450"/>
              <a:ext cx="81343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" y="3933056"/>
              <a:ext cx="8096250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610305" y="2584599"/>
            <a:ext cx="1249727" cy="327525"/>
          </a:xfrm>
          <a:prstGeom prst="wedgeRoundRectCallout">
            <a:avLst>
              <a:gd name="adj1" fmla="val -176846"/>
              <a:gd name="adj2" fmla="val 1784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히스토그램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86369" y="3749547"/>
            <a:ext cx="1249727" cy="327525"/>
          </a:xfrm>
          <a:prstGeom prst="wedgeRoundRectCallout">
            <a:avLst>
              <a:gd name="adj1" fmla="val -91483"/>
              <a:gd name="adj2" fmla="val 98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히스토그램 그래프 그리기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75856" y="5045691"/>
            <a:ext cx="1249727" cy="327525"/>
          </a:xfrm>
          <a:prstGeom prst="wedgeRoundRectCallout">
            <a:avLst>
              <a:gd name="adj1" fmla="val -118921"/>
              <a:gd name="adj2" fmla="val -1763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 일기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842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88"/>
          <a:stretch/>
        </p:blipFill>
        <p:spPr bwMode="auto">
          <a:xfrm>
            <a:off x="971600" y="1289886"/>
            <a:ext cx="7128792" cy="501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3576794" y="2613484"/>
            <a:ext cx="2435366" cy="527484"/>
          </a:xfrm>
          <a:prstGeom prst="wedgeRoundRectCallout">
            <a:avLst>
              <a:gd name="adj1" fmla="val -82117"/>
              <a:gd name="adj2" fmla="val -979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콘솔창에서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숫자 입력을 통한영상 입력 받기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파일은 숫자로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842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340768"/>
            <a:ext cx="7344816" cy="5112568"/>
            <a:chOff x="648022" y="908720"/>
            <a:chExt cx="8162925" cy="5546551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73"/>
            <a:stretch/>
          </p:blipFill>
          <p:spPr bwMode="auto">
            <a:xfrm>
              <a:off x="683568" y="908720"/>
              <a:ext cx="8105775" cy="344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2" y="4254996"/>
              <a:ext cx="8162925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V="1">
            <a:off x="3779912" y="2026940"/>
            <a:ext cx="1440160" cy="288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635896" y="2075706"/>
            <a:ext cx="1512168" cy="2392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1416" y="1891224"/>
            <a:ext cx="370294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lIns="0" rIns="0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</a:rPr>
              <a:t>255)</a:t>
            </a:r>
            <a:endParaRPr lang="ko-KR" altLang="en-US" sz="1500" dirty="0">
              <a:solidFill>
                <a:srgbClr val="00B050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390479" y="2924944"/>
            <a:ext cx="2213969" cy="527484"/>
          </a:xfrm>
          <a:prstGeom prst="wedgeRoundRectCallout">
            <a:avLst>
              <a:gd name="adj1" fmla="val -47407"/>
              <a:gd name="adj2" fmla="val -916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100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 영상 읽어서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히스토그램 계산 및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DB_hists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벡터에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989388" y="3068960"/>
            <a:ext cx="1374700" cy="479531"/>
          </a:xfrm>
          <a:prstGeom prst="wedgeRoundRectCallout">
            <a:avLst>
              <a:gd name="adj1" fmla="val -82051"/>
              <a:gd name="adj2" fmla="val -77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숫자 입력을 통한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 입력 받기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0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11.2.2 </a:t>
            </a:r>
            <a:r>
              <a:rPr lang="ko-KR" altLang="en-US" dirty="0"/>
              <a:t>검색 대상 영상 히스토그램 계산 및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pic>
        <p:nvPicPr>
          <p:cNvPr id="33793" name="_x370446624" descr="EMB00002e8839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26" y="1628797"/>
            <a:ext cx="6012000" cy="10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_x370443664" descr="EMB00002e883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924944"/>
            <a:ext cx="3352008" cy="27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_x370446944" descr="EMB00002e883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924944"/>
            <a:ext cx="343153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4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유사도 비교 함수 </a:t>
            </a:r>
            <a:r>
              <a:rPr lang="en-US" altLang="ko-KR" dirty="0" err="1"/>
              <a:t>calc_similarity</a:t>
            </a:r>
            <a:r>
              <a:rPr lang="en-US" altLang="ko-KR" dirty="0"/>
              <a:t>() </a:t>
            </a:r>
            <a:r>
              <a:rPr lang="ko-KR" altLang="en-US" dirty="0"/>
              <a:t>로 구현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cv::</a:t>
            </a:r>
            <a:r>
              <a:rPr lang="en-US" altLang="ko-KR" dirty="0" err="1" smtClean="0"/>
              <a:t>compareHist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- </a:t>
            </a:r>
            <a:r>
              <a:rPr lang="ko-KR" altLang="en-US" dirty="0"/>
              <a:t>히스토그램 비교 함수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CV_COMP_CORREL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상호상관 함수의 수식을 응용한 것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두 히스토그램의 비슷한 정도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11.2.3 </a:t>
            </a:r>
            <a:r>
              <a:rPr lang="ko-KR" altLang="en-US" dirty="0" smtClean="0"/>
              <a:t>유사도 비교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17032"/>
            <a:ext cx="6250200" cy="9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 err="1"/>
              <a:t>calc_similarity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11.2.3 </a:t>
            </a:r>
            <a:r>
              <a:rPr lang="ko-KR" altLang="en-US" dirty="0"/>
              <a:t>유사도 비교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1629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364088" y="1988840"/>
            <a:ext cx="2435366" cy="435937"/>
          </a:xfrm>
          <a:prstGeom prst="wedgeRoundRectCallout">
            <a:avLst>
              <a:gd name="adj1" fmla="val -60168"/>
              <a:gd name="adj2" fmla="val 2604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입력 영상과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영상의 히스토그램들을 비교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828373" y="3789040"/>
            <a:ext cx="1136115" cy="360278"/>
          </a:xfrm>
          <a:prstGeom prst="wedgeRoundRectCallout">
            <a:avLst>
              <a:gd name="adj1" fmla="val -105978"/>
              <a:gd name="adj2" fmla="val -1440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비교 옵션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80088" y="4436874"/>
            <a:ext cx="1663387" cy="360278"/>
          </a:xfrm>
          <a:prstGeom prst="wedgeRoundRectCallout">
            <a:avLst>
              <a:gd name="adj1" fmla="val -105978"/>
              <a:gd name="adj2" fmla="val -1440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비교 결과 벡터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717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임계값과</a:t>
            </a:r>
            <a:r>
              <a:rPr lang="ko-KR" altLang="en-US" dirty="0" smtClean="0"/>
              <a:t> 비교 결과 출력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11.2.4 </a:t>
            </a:r>
            <a:r>
              <a:rPr lang="ko-KR" altLang="en-US" dirty="0"/>
              <a:t>비교 결과 영상 출력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01" y="1412776"/>
            <a:ext cx="6984776" cy="533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7157085" y="1232494"/>
            <a:ext cx="1663387" cy="396306"/>
          </a:xfrm>
          <a:prstGeom prst="wedgeRoundRectCallout">
            <a:avLst>
              <a:gd name="adj1" fmla="val -60168"/>
              <a:gd name="adj2" fmla="val 2604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순으로 정렬하여 부이기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1893" y="3212976"/>
            <a:ext cx="1512170" cy="479531"/>
          </a:xfrm>
          <a:prstGeom prst="wedgeRoundRectCallout">
            <a:avLst>
              <a:gd name="adj1" fmla="val 64836"/>
              <a:gd name="adj2" fmla="val -1288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순의 정렬된 것 유사도의 영상 번호를 찾기 위해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5536" y="4437112"/>
            <a:ext cx="1512170" cy="479531"/>
          </a:xfrm>
          <a:prstGeom prst="wedgeRoundRectCallout">
            <a:avLst>
              <a:gd name="adj1" fmla="val 78694"/>
              <a:gd name="adj2" fmla="val -473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정렬 원보의 원본 인덱스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원 영상 번호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51920" y="980490"/>
            <a:ext cx="1032832" cy="360278"/>
          </a:xfrm>
          <a:prstGeom prst="wedgeRoundRectCallout">
            <a:avLst>
              <a:gd name="adj1" fmla="val -90747"/>
              <a:gd name="adj2" fmla="val 1313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임계값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46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버튼 아이콘 파일</a:t>
            </a:r>
            <a:endParaRPr lang="en-US" altLang="ko-KR" dirty="0" smtClean="0"/>
          </a:p>
          <a:p>
            <a:pPr lvl="1"/>
            <a:r>
              <a:rPr lang="en-US" altLang="ko-KR" dirty="0"/>
              <a:t>../</a:t>
            </a:r>
            <a:r>
              <a:rPr lang="en-US" altLang="ko-KR" dirty="0" smtClean="0"/>
              <a:t>image/icon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다른 아이콘을 원한다면 파일 변경가능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11.1.1 </a:t>
            </a:r>
            <a:r>
              <a:rPr lang="ko-KR" altLang="en-US" dirty="0" smtClean="0"/>
              <a:t>아이콘 배치 및 팔레트 생성 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20" y="2060848"/>
            <a:ext cx="4968552" cy="304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4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헤더 파일 저장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전체 프로그램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200800" cy="200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508102" y="3645024"/>
            <a:ext cx="1512170" cy="327525"/>
          </a:xfrm>
          <a:prstGeom prst="wedgeRoundRectCallout">
            <a:avLst>
              <a:gd name="adj1" fmla="val -98125"/>
              <a:gd name="adj2" fmla="val -1414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임계값과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비교 결과 출력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0" y="2953464"/>
            <a:ext cx="1512170" cy="479531"/>
          </a:xfrm>
          <a:prstGeom prst="wedgeRoundRectCallout">
            <a:avLst>
              <a:gd name="adj1" fmla="val -88551"/>
              <a:gd name="adj2" fmla="val -84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영상과 영상의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유사도 비교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1988602"/>
            <a:ext cx="1032832" cy="360278"/>
          </a:xfrm>
          <a:prstGeom prst="wedgeRoundRectCallout">
            <a:avLst>
              <a:gd name="adj1" fmla="val -114754"/>
              <a:gd name="adj2" fmla="val 63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질의 영상 입력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11.2.5 </a:t>
            </a:r>
            <a:r>
              <a:rPr lang="ko-KR" altLang="en-US" dirty="0"/>
              <a:t>전체 프로그램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408712" cy="640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2865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_x370938504" descr="EMB00002e8839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12522"/>
            <a:ext cx="3067005" cy="24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_x109748912" descr="EMB00002e8839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47" y="3789040"/>
            <a:ext cx="324494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전체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08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11.2.5 </a:t>
            </a:r>
            <a:r>
              <a:rPr lang="ko-KR" altLang="en-US" dirty="0"/>
              <a:t>전체 프로그램</a:t>
            </a:r>
          </a:p>
        </p:txBody>
      </p:sp>
      <p:pic>
        <p:nvPicPr>
          <p:cNvPr id="4" name="_x370938024" descr="EMB00002e8839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2" y="4242555"/>
            <a:ext cx="2736533" cy="216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368995368" descr="EMB00002e8839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0" y="4243060"/>
            <a:ext cx="2736533" cy="22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68996008" descr="EMB00002e8839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42" y="1708387"/>
            <a:ext cx="2736533" cy="22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369853448" descr="EMB00002e8839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1060316"/>
            <a:ext cx="1857375" cy="28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11.3.1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  <a:p>
            <a:r>
              <a:rPr lang="en-US" altLang="ko-KR" dirty="0"/>
              <a:t>11.3.2 </a:t>
            </a:r>
            <a:r>
              <a:rPr lang="ko-KR" altLang="en-US" dirty="0"/>
              <a:t>얼굴 검출 프로그램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r>
              <a:rPr lang="en-US" altLang="ko-KR" dirty="0"/>
              <a:t>11.3.3 </a:t>
            </a:r>
            <a:r>
              <a:rPr lang="ko-KR" altLang="en-US" dirty="0"/>
              <a:t>성별 분류 기초 </a:t>
            </a:r>
            <a:endParaRPr lang="en-US" altLang="ko-KR" dirty="0"/>
          </a:p>
          <a:p>
            <a:r>
              <a:rPr lang="en-US" altLang="ko-KR" dirty="0" smtClean="0"/>
              <a:t>11.3.4 </a:t>
            </a:r>
            <a:r>
              <a:rPr lang="ko-KR" altLang="en-US" dirty="0"/>
              <a:t>얼굴 기울기 계산 및 보정 </a:t>
            </a:r>
            <a:endParaRPr lang="en-US" altLang="ko-KR" dirty="0"/>
          </a:p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 </a:t>
            </a:r>
            <a:endParaRPr lang="en-US" altLang="ko-KR" dirty="0"/>
          </a:p>
          <a:p>
            <a:r>
              <a:rPr lang="en-US" altLang="ko-KR" dirty="0"/>
              <a:t>11.3.6 </a:t>
            </a:r>
            <a:r>
              <a:rPr lang="ko-KR" altLang="en-US" dirty="0"/>
              <a:t>히스토그램 비교 </a:t>
            </a:r>
            <a:endParaRPr lang="en-US" altLang="ko-KR" dirty="0"/>
          </a:p>
          <a:p>
            <a:r>
              <a:rPr lang="en-US" altLang="ko-KR" dirty="0"/>
              <a:t>11.3.7 </a:t>
            </a:r>
            <a:r>
              <a:rPr lang="ko-KR" altLang="en-US" dirty="0"/>
              <a:t>성별 분류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</p:spTree>
    <p:extLst>
      <p:ext uri="{BB962C8B-B14F-4D97-AF65-F5344CB8AC3E}">
        <p14:creationId xmlns:p14="http://schemas.microsoft.com/office/powerpoint/2010/main" val="3366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 </a:t>
            </a:r>
            <a:r>
              <a:rPr lang="ko-KR" altLang="en-US" dirty="0" err="1"/>
              <a:t>하르</a:t>
            </a:r>
            <a:r>
              <a:rPr lang="ko-KR" altLang="en-US" dirty="0"/>
              <a:t> 분류기를 이용한 얼굴검출 및 성별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 검출 및 인식 응용</a:t>
            </a:r>
            <a:endParaRPr lang="en-US" altLang="ko-KR" dirty="0" smtClean="0"/>
          </a:p>
          <a:p>
            <a:pPr lvl="1"/>
            <a:r>
              <a:rPr lang="ko-KR" altLang="en-US" dirty="0"/>
              <a:t>저가형 </a:t>
            </a:r>
            <a:r>
              <a:rPr lang="ko-KR" altLang="en-US" dirty="0" smtClean="0"/>
              <a:t>디지털 카메라에서도 얼굴 검출 후 액정에 표시</a:t>
            </a:r>
            <a:endParaRPr lang="en-US" altLang="ko-KR" dirty="0" smtClean="0"/>
          </a:p>
          <a:p>
            <a:pPr lvl="1"/>
            <a:r>
              <a:rPr lang="ko-KR" altLang="en-US" dirty="0" err="1"/>
              <a:t>페이스북이나</a:t>
            </a:r>
            <a:r>
              <a:rPr lang="ko-KR" altLang="en-US" dirty="0"/>
              <a:t> </a:t>
            </a:r>
            <a:r>
              <a:rPr lang="ko-KR" altLang="en-US" dirty="0" err="1"/>
              <a:t>구글에</a:t>
            </a:r>
            <a:r>
              <a:rPr lang="ko-KR" altLang="en-US" dirty="0"/>
              <a:t> </a:t>
            </a:r>
            <a:r>
              <a:rPr lang="ko-KR" altLang="en-US" dirty="0" smtClean="0"/>
              <a:t>사진을 </a:t>
            </a:r>
            <a:r>
              <a:rPr lang="ko-KR" altLang="en-US" dirty="0"/>
              <a:t>올리면 </a:t>
            </a:r>
            <a:r>
              <a:rPr lang="ko-KR" altLang="en-US" dirty="0" smtClean="0"/>
              <a:t>얼굴 영역 검출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80928"/>
            <a:ext cx="6480720" cy="311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논문 </a:t>
            </a:r>
            <a:r>
              <a:rPr lang="en-US" altLang="ko-KR" dirty="0" smtClean="0"/>
              <a:t>“Rapid </a:t>
            </a:r>
            <a:r>
              <a:rPr lang="en-US" altLang="ko-KR" dirty="0"/>
              <a:t>Object Detection Using a Boosted Cascade of Simple Features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/>
              <a:t>얼굴과 얼굴이 아닌 것의 차이를 효율적으로 보여줄 수 있는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유사 </a:t>
            </a:r>
            <a:r>
              <a:rPr lang="ko-KR" altLang="en-US" dirty="0"/>
              <a:t>특징</a:t>
            </a:r>
            <a:r>
              <a:rPr lang="en-US" altLang="ko-KR" dirty="0"/>
              <a:t>(</a:t>
            </a:r>
            <a:r>
              <a:rPr lang="en-US" altLang="ko-KR" dirty="0" err="1"/>
              <a:t>Haar</a:t>
            </a:r>
            <a:r>
              <a:rPr lang="en-US" altLang="ko-KR" dirty="0"/>
              <a:t>-like features)</a:t>
            </a:r>
            <a:r>
              <a:rPr lang="ko-KR" altLang="en-US" dirty="0"/>
              <a:t>을 이용한 </a:t>
            </a:r>
            <a:r>
              <a:rPr lang="ko-KR" altLang="en-US" dirty="0" smtClean="0"/>
              <a:t>방법 제안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특징값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흰색 </a:t>
            </a:r>
            <a:r>
              <a:rPr lang="ko-KR" altLang="en-US" dirty="0"/>
              <a:t>영역의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검은색 영역의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</a:t>
            </a:r>
            <a:r>
              <a:rPr lang="ko-KR" altLang="en-US" dirty="0"/>
              <a:t>합의 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19" y="2970262"/>
            <a:ext cx="477836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4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하르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캐스케이드</a:t>
            </a:r>
            <a:r>
              <a:rPr lang="ko-KR" altLang="en-US" dirty="0" smtClean="0"/>
              <a:t> 분류기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검출기를 순차적으로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 간단한 검출기를 적용하고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진행할수록 복잡한 검출기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 검출기를 통과한 후보에만 시간이 많이 걸리는 강력한 검출기가 적용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검출 속도 크게 향상 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캐스케이드</a:t>
            </a:r>
            <a:r>
              <a:rPr lang="ko-KR" altLang="en-US" dirty="0" smtClean="0"/>
              <a:t> 분류기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1,000</a:t>
            </a:r>
            <a:r>
              <a:rPr lang="ko-KR" altLang="en-US" dirty="0" smtClean="0"/>
              <a:t>개 이상의 얼굴 영상과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개 이상의 얼굴이 아닌 영상을 사용하여 학습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11.3.1 </a:t>
            </a:r>
            <a:r>
              <a:rPr lang="ko-KR" altLang="en-US" smtClean="0"/>
              <a:t>하르 기반 분류기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분류기 파일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/sources/data/</a:t>
            </a:r>
            <a:r>
              <a:rPr lang="en-US" altLang="ko-KR" dirty="0" err="1" smtClean="0"/>
              <a:t>harrcascades</a:t>
            </a:r>
            <a:r>
              <a:rPr lang="en-US" altLang="ko-KR" dirty="0" smtClean="0"/>
              <a:t> </a:t>
            </a:r>
            <a:r>
              <a:rPr lang="ko-KR" altLang="en-US" dirty="0"/>
              <a:t>폴더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11.3.1 </a:t>
            </a:r>
            <a:r>
              <a:rPr lang="ko-KR" altLang="en-US" dirty="0" err="1"/>
              <a:t>하르</a:t>
            </a:r>
            <a:r>
              <a:rPr lang="ko-KR" altLang="en-US" dirty="0"/>
              <a:t> 기반 </a:t>
            </a:r>
            <a:r>
              <a:rPr lang="ko-KR" altLang="en-US" dirty="0" smtClean="0"/>
              <a:t>분류기</a:t>
            </a: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132856"/>
            <a:ext cx="537733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28" y="3239616"/>
            <a:ext cx="6361868" cy="342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1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전체 프로그램 구성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01" y="1043027"/>
            <a:ext cx="5763095" cy="569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2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55576" y="781249"/>
            <a:ext cx="7259339" cy="5816103"/>
            <a:chOff x="481013" y="1357313"/>
            <a:chExt cx="8195443" cy="681469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3" y="1357313"/>
              <a:ext cx="8181975" cy="414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31" y="5409753"/>
              <a:ext cx="8162925" cy="276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784380" y="4015905"/>
            <a:ext cx="1249725" cy="360277"/>
          </a:xfrm>
          <a:prstGeom prst="wedgeRoundRectCallout">
            <a:avLst>
              <a:gd name="adj1" fmla="val 212159"/>
              <a:gd name="adj2" fmla="val 94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아이콘 파일 폴더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788131" y="6093059"/>
            <a:ext cx="2435363" cy="360277"/>
          </a:xfrm>
          <a:prstGeom prst="wedgeRoundRectCallout">
            <a:avLst>
              <a:gd name="adj1" fmla="val -56288"/>
              <a:gd name="adj2" fmla="val -1490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그림판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참조 영역에 아이콘 영상 복사폴더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검출기 로드 함수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검출기를 로드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있기에 함수로 구현</a:t>
            </a:r>
            <a:endParaRPr lang="en-US" altLang="ko-KR" dirty="0" smtClean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CascadeClassifier</a:t>
            </a:r>
            <a:r>
              <a:rPr lang="en-US" altLang="ko-KR" dirty="0"/>
              <a:t> </a:t>
            </a:r>
            <a:r>
              <a:rPr lang="ko-KR" altLang="en-US" dirty="0" smtClean="0"/>
              <a:t>클래스 및 내부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load</a:t>
            </a:r>
            <a:r>
              <a:rPr lang="en-US" altLang="ko-KR" dirty="0"/>
              <a:t>()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7632848" cy="24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분류 수행 </a:t>
            </a:r>
            <a:r>
              <a:rPr lang="en-US" altLang="ko-KR" dirty="0" smtClean="0"/>
              <a:t>: </a:t>
            </a:r>
            <a:r>
              <a:rPr lang="en-US" altLang="ko-KR" dirty="0" err="1"/>
              <a:t>CascadeClassifier</a:t>
            </a:r>
            <a:r>
              <a:rPr lang="en-US" altLang="ko-KR" dirty="0"/>
              <a:t>::</a:t>
            </a:r>
            <a:r>
              <a:rPr lang="en-US" altLang="ko-KR" dirty="0" err="1"/>
              <a:t>detectMultiScale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488832" cy="399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전처리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열굴</a:t>
            </a:r>
            <a:r>
              <a:rPr lang="ko-KR" altLang="en-US" dirty="0" smtClean="0"/>
              <a:t> 영상에서 명암도 변환 및 </a:t>
            </a:r>
            <a:r>
              <a:rPr lang="ko-KR" altLang="en-US" dirty="0" err="1" smtClean="0"/>
              <a:t>평활화</a:t>
            </a:r>
            <a:r>
              <a:rPr lang="ko-KR" altLang="en-US" dirty="0" smtClean="0"/>
              <a:t> 수행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8124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전처리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열굴</a:t>
            </a:r>
            <a:r>
              <a:rPr lang="ko-KR" altLang="en-US" dirty="0" smtClean="0"/>
              <a:t> 영상에서 명암도 변환 및 </a:t>
            </a:r>
            <a:r>
              <a:rPr lang="ko-KR" altLang="en-US" dirty="0" err="1" smtClean="0"/>
              <a:t>평활화</a:t>
            </a:r>
            <a:r>
              <a:rPr lang="ko-KR" altLang="en-US" dirty="0" smtClean="0"/>
              <a:t> 수행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81248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60" y="1423828"/>
            <a:ext cx="6840000" cy="222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900352" y="4250811"/>
            <a:ext cx="6840000" cy="2634573"/>
            <a:chOff x="756376" y="4394827"/>
            <a:chExt cx="6840000" cy="2634573"/>
          </a:xfrm>
        </p:grpSpPr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76" y="4394827"/>
              <a:ext cx="6840000" cy="2229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415"/>
            <a:stretch/>
          </p:blipFill>
          <p:spPr bwMode="auto">
            <a:xfrm>
              <a:off x="756376" y="6537508"/>
              <a:ext cx="6840000" cy="49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메인 프로그램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220072" y="5367474"/>
            <a:ext cx="1374700" cy="527484"/>
          </a:xfrm>
          <a:prstGeom prst="wedgeRoundRectCallout">
            <a:avLst>
              <a:gd name="adj1" fmla="val -162272"/>
              <a:gd name="adj2" fmla="val -6722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중심 좌표 및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중심 좌표 계산 위해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39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2" b="46429"/>
          <a:stretch/>
        </p:blipFill>
        <p:spPr bwMode="auto">
          <a:xfrm>
            <a:off x="755576" y="1349417"/>
            <a:ext cx="7452000" cy="452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489046" y="5301208"/>
            <a:ext cx="938938" cy="327525"/>
          </a:xfrm>
          <a:prstGeom prst="wedgeRoundRectCallout">
            <a:avLst>
              <a:gd name="adj1" fmla="val -154783"/>
              <a:gd name="adj2" fmla="val -186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76256" y="4227909"/>
            <a:ext cx="775982" cy="327525"/>
          </a:xfrm>
          <a:prstGeom prst="wedgeRoundRectCallout">
            <a:avLst>
              <a:gd name="adj1" fmla="val -70585"/>
              <a:gd name="adj2" fmla="val 1044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최소 얼굴 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4036" y="3828376"/>
            <a:ext cx="1080000" cy="327525"/>
            <a:chOff x="4034036" y="3297753"/>
            <a:chExt cx="1080000" cy="327525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4034036" y="3329353"/>
              <a:ext cx="1080000" cy="294545"/>
            </a:xfrm>
            <a:prstGeom prst="wedgeRoundRectCallout">
              <a:avLst>
                <a:gd name="adj1" fmla="val 9427"/>
                <a:gd name="adj2" fmla="val 23532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얼굴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4055584" y="3297753"/>
              <a:ext cx="1032832" cy="327525"/>
            </a:xfrm>
            <a:prstGeom prst="wedgeRoundRectCallout">
              <a:avLst>
                <a:gd name="adj1" fmla="val -144554"/>
                <a:gd name="adj2" fmla="val 5501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얼굴 사각형들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5652120" y="5370607"/>
            <a:ext cx="853580" cy="327525"/>
          </a:xfrm>
          <a:prstGeom prst="wedgeRoundRectCallout">
            <a:avLst>
              <a:gd name="adj1" fmla="val -74440"/>
              <a:gd name="adj2" fmla="val -1892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이웃 후보 개수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740352" y="5236021"/>
            <a:ext cx="1032832" cy="435937"/>
            <a:chOff x="7740352" y="5445224"/>
            <a:chExt cx="1032832" cy="435937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7740352" y="5445224"/>
              <a:ext cx="1032832" cy="435937"/>
            </a:xfrm>
            <a:prstGeom prst="wedgeRoundRectCallout">
              <a:avLst>
                <a:gd name="adj1" fmla="val -169429"/>
                <a:gd name="adj2" fmla="val 2485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성능을 위해 조정 가능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7740352" y="5445224"/>
              <a:ext cx="1032832" cy="435937"/>
            </a:xfrm>
            <a:prstGeom prst="wedgeRoundRectCallout">
              <a:avLst>
                <a:gd name="adj1" fmla="val -74440"/>
                <a:gd name="adj2" fmla="val -21986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성능을 위해</a:t>
              </a:r>
              <a:endPara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조정 가능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6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 bwMode="auto">
          <a:xfrm>
            <a:off x="827584" y="1268760"/>
            <a:ext cx="7416000" cy="507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1059714" y="2132856"/>
            <a:ext cx="775982" cy="327525"/>
          </a:xfrm>
          <a:prstGeom prst="wedgeRoundRectCallout">
            <a:avLst>
              <a:gd name="adj1" fmla="val 100978"/>
              <a:gd name="adj2" fmla="val -787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검출 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588013" y="1157259"/>
            <a:ext cx="1136115" cy="327525"/>
          </a:xfrm>
          <a:prstGeom prst="wedgeRoundRectCallout">
            <a:avLst>
              <a:gd name="adj1" fmla="val 51879"/>
              <a:gd name="adj2" fmla="val 1887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눈 사각형들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12360" y="1484784"/>
            <a:ext cx="705438" cy="327525"/>
          </a:xfrm>
          <a:prstGeom prst="wedgeRoundRectCallout">
            <a:avLst>
              <a:gd name="adj1" fmla="val -65495"/>
              <a:gd name="adj2" fmla="val 928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최소 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184790" y="2843218"/>
            <a:ext cx="938938" cy="297750"/>
          </a:xfrm>
          <a:prstGeom prst="wedgeRoundRectCallout">
            <a:avLst>
              <a:gd name="adj1" fmla="val 112015"/>
              <a:gd name="adj2" fmla="val -1465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두 눈이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8115" y="908720"/>
            <a:ext cx="938938" cy="327525"/>
          </a:xfrm>
          <a:prstGeom prst="wedgeRoundRectCallout">
            <a:avLst>
              <a:gd name="adj1" fmla="val 140420"/>
              <a:gd name="adj2" fmla="val 753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얼굴이 검출되면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564797" y="4037579"/>
            <a:ext cx="1663387" cy="327525"/>
          </a:xfrm>
          <a:prstGeom prst="wedgeRoundRectCallout">
            <a:avLst>
              <a:gd name="adj1" fmla="val -117923"/>
              <a:gd name="adj2" fmla="val -163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영역 중심점에서 원으로 표시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355976" y="5157192"/>
            <a:ext cx="1136115" cy="327525"/>
          </a:xfrm>
          <a:prstGeom prst="wedgeRoundRectCallout">
            <a:avLst>
              <a:gd name="adj1" fmla="val -83565"/>
              <a:gd name="adj2" fmla="val -1630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얼굴 사각형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79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11.3.2 </a:t>
            </a:r>
            <a:r>
              <a:rPr lang="ko-KR" altLang="en-US" dirty="0"/>
              <a:t>얼굴 검출 프로그램 구현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43" y="1628800"/>
            <a:ext cx="49244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580112" y="2453403"/>
            <a:ext cx="1374700" cy="327525"/>
          </a:xfrm>
          <a:prstGeom prst="wedgeRoundRectCallout">
            <a:avLst>
              <a:gd name="adj1" fmla="val -116537"/>
              <a:gd name="adj2" fmla="val 1887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사각형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91549" y="4437112"/>
            <a:ext cx="2012699" cy="270682"/>
          </a:xfrm>
          <a:prstGeom prst="wedgeRoundRectCallout">
            <a:avLst>
              <a:gd name="adj1" fmla="val -78727"/>
              <a:gd name="adj2" fmla="val -2416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눈은 원으로 표시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눈 기울어짐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7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z="3200" dirty="0"/>
              <a:t>여자와 </a:t>
            </a:r>
            <a:r>
              <a:rPr lang="ko-KR" altLang="en-US" sz="3200" dirty="0" smtClean="0"/>
              <a:t>남자의 </a:t>
            </a:r>
            <a:r>
              <a:rPr lang="ko-KR" altLang="en-US" sz="3200" dirty="0"/>
              <a:t>구분에 대해서 두 가지 </a:t>
            </a:r>
            <a:r>
              <a:rPr lang="ko-KR" altLang="en-US" sz="3200" dirty="0" smtClean="0"/>
              <a:t>가정</a:t>
            </a:r>
            <a:endParaRPr lang="en-US" altLang="ko-KR" sz="3200" dirty="0" smtClean="0"/>
          </a:p>
          <a:p>
            <a:endParaRPr lang="en-US" altLang="ko-KR" sz="3200" dirty="0"/>
          </a:p>
          <a:p>
            <a:endParaRPr lang="en-US" altLang="ko-KR" sz="3200" dirty="0" smtClean="0"/>
          </a:p>
          <a:p>
            <a:pPr lvl="1"/>
            <a:r>
              <a:rPr lang="ko-KR" altLang="en-US" dirty="0"/>
              <a:t>이 가정이 꼭 </a:t>
            </a:r>
            <a:r>
              <a:rPr lang="ko-KR" altLang="en-US" dirty="0" smtClean="0"/>
              <a:t>정답은 아님</a:t>
            </a:r>
            <a:endParaRPr lang="en-US" altLang="ko-KR" dirty="0" smtClean="0"/>
          </a:p>
          <a:p>
            <a:pPr lvl="2"/>
            <a:r>
              <a:rPr lang="ko-KR" altLang="en-US" dirty="0"/>
              <a:t>여성이라도 머리카락이 짧을 수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남자라도 </a:t>
            </a:r>
            <a:r>
              <a:rPr lang="ko-KR" altLang="en-US" dirty="0"/>
              <a:t>머리카락이 길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남자가 </a:t>
            </a:r>
            <a:r>
              <a:rPr lang="ko-KR" altLang="en-US" dirty="0"/>
              <a:t>입술 화장을 할 수도 있으며</a:t>
            </a:r>
            <a:r>
              <a:rPr lang="en-US" altLang="ko-KR" dirty="0"/>
              <a:t>, </a:t>
            </a:r>
            <a:r>
              <a:rPr lang="ko-KR" altLang="en-US" dirty="0" smtClean="0"/>
              <a:t>입술 화장을 </a:t>
            </a:r>
            <a:r>
              <a:rPr lang="ko-KR" altLang="en-US" dirty="0"/>
              <a:t>하지 않는 여자도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두 가지 가정을 </a:t>
            </a:r>
            <a:r>
              <a:rPr lang="ko-KR" altLang="en-US" dirty="0"/>
              <a:t>두는 </a:t>
            </a:r>
            <a:r>
              <a:rPr lang="ko-KR" altLang="en-US" dirty="0" smtClean="0"/>
              <a:t>것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간단하면서도 </a:t>
            </a:r>
            <a:r>
              <a:rPr lang="ko-KR" altLang="en-US" dirty="0"/>
              <a:t>쉽게 남녀를 </a:t>
            </a:r>
            <a:r>
              <a:rPr lang="ko-KR" altLang="en-US" dirty="0" smtClean="0"/>
              <a:t>구분 하기 </a:t>
            </a:r>
            <a:r>
              <a:rPr lang="ko-KR" altLang="en-US" dirty="0"/>
              <a:t>위해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11.3.3 </a:t>
            </a:r>
            <a:r>
              <a:rPr lang="ko-KR" altLang="en-US" dirty="0"/>
              <a:t>성별 분류 기초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100370" cy="1008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11.3.3 </a:t>
            </a:r>
            <a:r>
              <a:rPr lang="ko-KR" altLang="en-US" dirty="0"/>
              <a:t>성별 분류 기초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입술 영역으로 남녀를 어떻게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/>
              <a:t>여자의 입술 </a:t>
            </a:r>
            <a:r>
              <a:rPr lang="ko-KR" altLang="en-US" dirty="0" smtClean="0"/>
              <a:t>색상이 </a:t>
            </a:r>
            <a:r>
              <a:rPr lang="ko-KR" altLang="en-US" dirty="0"/>
              <a:t>더 붉다는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입술 </a:t>
            </a:r>
            <a:r>
              <a:rPr lang="ko-KR" altLang="en-US" dirty="0"/>
              <a:t>영역의 색상과 얼굴 영역의 </a:t>
            </a:r>
            <a:r>
              <a:rPr lang="ko-KR" altLang="en-US" dirty="0" smtClean="0"/>
              <a:t>색상을 비교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두 </a:t>
            </a:r>
            <a:r>
              <a:rPr lang="ko-KR" altLang="en-US" dirty="0"/>
              <a:t>영역의 </a:t>
            </a:r>
            <a:r>
              <a:rPr lang="ko-KR" altLang="en-US" dirty="0" smtClean="0"/>
              <a:t>색상이 </a:t>
            </a:r>
            <a:r>
              <a:rPr lang="ko-KR" altLang="en-US" dirty="0"/>
              <a:t>비슷하면 남자로 분류하고</a:t>
            </a:r>
            <a:r>
              <a:rPr lang="en-US" altLang="ko-KR" dirty="0"/>
              <a:t>, </a:t>
            </a:r>
            <a:r>
              <a:rPr lang="ko-KR" altLang="en-US" dirty="0"/>
              <a:t>다르면 여자로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여자의 </a:t>
            </a:r>
            <a:r>
              <a:rPr lang="ko-KR" altLang="en-US" dirty="0"/>
              <a:t>긴 머리카락과 남자의 짧은 머리카락을 어떻게 인식할까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/>
              <a:t>귀밑 영역에 머리카락이 있는지를 </a:t>
            </a:r>
            <a:r>
              <a:rPr lang="ko-KR" altLang="en-US" dirty="0" smtClean="0"/>
              <a:t>검사하는 것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compareHist</a:t>
            </a:r>
            <a:r>
              <a:rPr lang="en-US" altLang="ko-KR" dirty="0"/>
              <a:t>() </a:t>
            </a:r>
            <a:r>
              <a:rPr lang="ko-KR" altLang="en-US" dirty="0" smtClean="0"/>
              <a:t>함수로 유사도 비교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50" y="2132856"/>
            <a:ext cx="3772070" cy="321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 bwMode="auto">
          <a:xfrm>
            <a:off x="5182271" y="2255551"/>
            <a:ext cx="1011570" cy="432757"/>
          </a:xfrm>
          <a:prstGeom prst="wedgeRoundRectCallout">
            <a:avLst>
              <a:gd name="adj1" fmla="val 75507"/>
              <a:gd name="adj2" fmla="val 12663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500" dirty="0" smtClean="0">
                <a:solidFill>
                  <a:schemeClr val="tx1"/>
                </a:solidFill>
                <a:latin typeface="+mj-lt"/>
                <a:ea typeface="+mj-ea"/>
              </a:rPr>
              <a:t>윗머리</a:t>
            </a:r>
            <a:endParaRPr kumimoji="1" lang="en-US" altLang="ko-KR" sz="1500" dirty="0" smtClean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 bwMode="auto">
          <a:xfrm>
            <a:off x="5156350" y="4910371"/>
            <a:ext cx="1011570" cy="432757"/>
          </a:xfrm>
          <a:prstGeom prst="wedgeRoundRectCallout">
            <a:avLst>
              <a:gd name="adj1" fmla="val 74565"/>
              <a:gd name="adj2" fmla="val -1044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500" dirty="0" smtClean="0">
                <a:solidFill>
                  <a:schemeClr val="tx1"/>
                </a:solidFill>
                <a:latin typeface="+mj-lt"/>
                <a:ea typeface="+mj-ea"/>
              </a:rPr>
              <a:t>귀밑 머리</a:t>
            </a:r>
            <a:endParaRPr kumimoji="1" lang="en-US" altLang="ko-KR" sz="1500" dirty="0" smtClean="0">
              <a:solidFill>
                <a:schemeClr val="tx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27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색상팔레트 구성</a:t>
            </a:r>
            <a:endParaRPr lang="en-US" altLang="ko-KR" dirty="0" smtClean="0"/>
          </a:p>
          <a:p>
            <a:pPr lvl="1"/>
            <a:r>
              <a:rPr lang="ko-KR" altLang="en-US" dirty="0"/>
              <a:t>컬러 색상을 표현하려면 </a:t>
            </a:r>
            <a:r>
              <a:rPr lang="en-US" altLang="ko-KR" dirty="0" smtClean="0"/>
              <a:t>3</a:t>
            </a:r>
            <a:r>
              <a:rPr lang="ko-KR" altLang="en-US" dirty="0"/>
              <a:t>차원 </a:t>
            </a:r>
            <a:r>
              <a:rPr lang="ko-KR" altLang="en-US" dirty="0" err="1" smtClean="0"/>
              <a:t>색공간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RGB</a:t>
            </a:r>
            <a:r>
              <a:rPr lang="ko-KR" altLang="en-US" dirty="0" smtClean="0"/>
              <a:t>모델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3</a:t>
            </a:r>
            <a:r>
              <a:rPr lang="ko-KR" altLang="en-US" dirty="0"/>
              <a:t>개 채널의 독립성으로 인해서 원하는 </a:t>
            </a:r>
            <a:r>
              <a:rPr lang="ko-KR" altLang="en-US" dirty="0" smtClean="0"/>
              <a:t>색상 찾기 힘듦</a:t>
            </a:r>
            <a:endParaRPr lang="en-US" altLang="ko-KR" dirty="0" smtClean="0"/>
          </a:p>
          <a:p>
            <a:pPr lvl="2"/>
            <a:r>
              <a:rPr lang="ko-KR" altLang="en-US" dirty="0"/>
              <a:t>색상의 명확한 표현을 위해서 </a:t>
            </a:r>
            <a:r>
              <a:rPr lang="en-US" altLang="ko-KR" dirty="0"/>
              <a:t>HSV </a:t>
            </a:r>
            <a:r>
              <a:rPr lang="ko-KR" altLang="en-US" dirty="0"/>
              <a:t>모델로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29" y="3284984"/>
            <a:ext cx="6048672" cy="322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8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517301" y="1052736"/>
            <a:ext cx="8569325" cy="5400675"/>
          </a:xfrm>
        </p:spPr>
        <p:txBody>
          <a:bodyPr/>
          <a:lstStyle/>
          <a:p>
            <a:r>
              <a:rPr lang="ko-KR" altLang="en-US" dirty="0" smtClean="0"/>
              <a:t>얼굴의 </a:t>
            </a:r>
            <a:r>
              <a:rPr lang="ko-KR" altLang="en-US" dirty="0"/>
              <a:t>기울어진 각도는 두 눈의 </a:t>
            </a:r>
            <a:r>
              <a:rPr lang="ko-KR" altLang="en-US" dirty="0" smtClean="0"/>
              <a:t>중심좌표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 검출 필요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중심점에서 기울기만큼 회전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118320"/>
            <a:ext cx="49244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587357" y="3429704"/>
            <a:ext cx="6300008" cy="1548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587357" y="4464104"/>
            <a:ext cx="6228000" cy="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원호 8"/>
          <p:cNvSpPr/>
          <p:nvPr/>
        </p:nvSpPr>
        <p:spPr>
          <a:xfrm rot="13628428">
            <a:off x="2715387" y="3875754"/>
            <a:ext cx="720000" cy="720000"/>
          </a:xfrm>
          <a:prstGeom prst="arc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27565" y="4017358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rgbClr val="C00000"/>
                    </a:solidFill>
                  </a:rPr>
                  <a:t>보정각도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C00000"/>
                        </a:solidFill>
                        <a:latin typeface="Cambria Math"/>
                      </a:rPr>
                      <m:t>𝜽</m:t>
                    </m:r>
                  </m:oMath>
                </a14:m>
                <a:endParaRPr lang="ko-KR" alt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565" y="4017358"/>
                <a:ext cx="800219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4580" t="-8929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사각형 설명선 10"/>
          <p:cNvSpPr/>
          <p:nvPr/>
        </p:nvSpPr>
        <p:spPr bwMode="auto">
          <a:xfrm>
            <a:off x="1953581" y="5770319"/>
            <a:ext cx="962235" cy="385793"/>
          </a:xfrm>
          <a:prstGeom prst="wedgeRoundRectCallout">
            <a:avLst>
              <a:gd name="adj1" fmla="val 259324"/>
              <a:gd name="adj2" fmla="val -37647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500" dirty="0" smtClean="0">
                <a:solidFill>
                  <a:schemeClr val="tx1"/>
                </a:solidFill>
                <a:latin typeface="+mj-ea"/>
                <a:ea typeface="+mj-ea"/>
              </a:rPr>
              <a:t>얼굴 중심좌표</a:t>
            </a:r>
            <a:endParaRPr kumimoji="1" lang="en-US" altLang="ko-KR" sz="15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87357" y="3633916"/>
            <a:ext cx="6300008" cy="154800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두 눈 좌표의 차분 </a:t>
            </a:r>
            <a:r>
              <a:rPr lang="ko-KR" altLang="en-US" dirty="0" err="1" smtClean="0"/>
              <a:t>좌표으로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역탄젠트를</a:t>
            </a:r>
            <a:r>
              <a:rPr lang="ko-KR" altLang="en-US" dirty="0" smtClean="0"/>
              <a:t> 취하면 기울기 계산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02308"/>
            <a:ext cx="60960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기울기 계산 및 회전 변환 행렬 계산 함수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7" y="1700808"/>
            <a:ext cx="7776864" cy="266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788024" y="3933056"/>
            <a:ext cx="2012699" cy="327525"/>
          </a:xfrm>
          <a:prstGeom prst="wedgeRoundRectCallout">
            <a:avLst>
              <a:gd name="adj1" fmla="val -55368"/>
              <a:gd name="adj2" fmla="val -1892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중심에서 검출 기울기만큼 회전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024901" y="1696862"/>
            <a:ext cx="2213969" cy="360278"/>
          </a:xfrm>
          <a:prstGeom prst="wedgeRoundRectCallout">
            <a:avLst>
              <a:gd name="adj1" fmla="val -159955"/>
              <a:gd name="adj2" fmla="val 1858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x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좌표가 큰 갑에서 작은 값으로 차분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6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두 눈 좌표로 영상 기울기 보정 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눈 좌표도 보정하여 영상에 표시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55" y="1700809"/>
            <a:ext cx="7630045" cy="408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107504" y="2996952"/>
            <a:ext cx="938938" cy="327525"/>
          </a:xfrm>
          <a:prstGeom prst="wedgeRoundRectCallout">
            <a:avLst>
              <a:gd name="adj1" fmla="val 76303"/>
              <a:gd name="adj2" fmla="val -863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회전 보정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109709"/>
            <a:ext cx="1663387" cy="479531"/>
          </a:xfrm>
          <a:prstGeom prst="wedgeRoundRectCallout">
            <a:avLst>
              <a:gd name="adj1" fmla="val -76105"/>
              <a:gd name="adj2" fmla="val -1452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기울기 보정 영상에 맞게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검출 좌표도 보정 후 반환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06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705"/>
          <a:stretch/>
        </p:blipFill>
        <p:spPr bwMode="auto">
          <a:xfrm>
            <a:off x="683568" y="908720"/>
            <a:ext cx="7308000" cy="541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796136" y="2348880"/>
            <a:ext cx="1032832" cy="327525"/>
          </a:xfrm>
          <a:prstGeom prst="wedgeRoundRectCallout">
            <a:avLst>
              <a:gd name="adj1" fmla="val -81870"/>
              <a:gd name="adj2" fmla="val 1393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정면 얼굴 검출기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940152" y="3359331"/>
            <a:ext cx="775982" cy="327525"/>
          </a:xfrm>
          <a:prstGeom prst="wedgeRoundRectCallout">
            <a:avLst>
              <a:gd name="adj1" fmla="val -116914"/>
              <a:gd name="adj2" fmla="val -613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검출기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561054" y="5877272"/>
            <a:ext cx="938938" cy="327525"/>
          </a:xfrm>
          <a:prstGeom prst="wedgeRoundRectCallout">
            <a:avLst>
              <a:gd name="adj1" fmla="val -154783"/>
              <a:gd name="adj2" fmla="val -186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 수행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924048" y="4469627"/>
            <a:ext cx="1080000" cy="327525"/>
            <a:chOff x="4034036" y="3297753"/>
            <a:chExt cx="1080000" cy="327525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4034036" y="3329353"/>
              <a:ext cx="1080000" cy="294545"/>
            </a:xfrm>
            <a:prstGeom prst="wedgeRoundRectCallout">
              <a:avLst>
                <a:gd name="adj1" fmla="val 9427"/>
                <a:gd name="adj2" fmla="val 23532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얼굴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4055584" y="3297753"/>
              <a:ext cx="1032832" cy="327525"/>
            </a:xfrm>
            <a:prstGeom prst="wedgeRoundRectCallout">
              <a:avLst>
                <a:gd name="adj1" fmla="val -144554"/>
                <a:gd name="adj2" fmla="val 5501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검출 얼굴 사각형들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3466289" y="2021355"/>
            <a:ext cx="1249727" cy="327525"/>
          </a:xfrm>
          <a:prstGeom prst="wedgeRoundRectCallout">
            <a:avLst>
              <a:gd name="adj1" fmla="val -116914"/>
              <a:gd name="adj2" fmla="val -128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기울기 보정 함수 저장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97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52661"/>
            <a:ext cx="8569325" cy="540067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0"/>
          <a:stretch/>
        </p:blipFill>
        <p:spPr bwMode="auto">
          <a:xfrm>
            <a:off x="539552" y="1038227"/>
            <a:ext cx="7596000" cy="527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7092280" y="1935882"/>
            <a:ext cx="1374700" cy="479531"/>
          </a:xfrm>
          <a:prstGeom prst="wedgeRoundRectCallout">
            <a:avLst>
              <a:gd name="adj1" fmla="val -142885"/>
              <a:gd name="adj2" fmla="val 665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영역 시작좌표에서 눈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여역만큼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평행이동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97937" y="2780928"/>
            <a:ext cx="1249727" cy="527484"/>
          </a:xfrm>
          <a:prstGeom prst="wedgeRoundRectCallout">
            <a:avLst>
              <a:gd name="adj1" fmla="val 146924"/>
              <a:gd name="adj2" fmla="val 1118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기울기 계산하여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회전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변환 행렬 반환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871056" y="999778"/>
            <a:ext cx="1357128" cy="360040"/>
          </a:xfrm>
          <a:prstGeom prst="wedgeRoundRectCallout">
            <a:avLst>
              <a:gd name="adj1" fmla="val -57912"/>
              <a:gd name="adj2" fmla="val 1197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얼굴 영역에서 눈 검출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39552" y="1628800"/>
            <a:ext cx="970143" cy="360040"/>
          </a:xfrm>
          <a:prstGeom prst="wedgeRoundRectCallout">
            <a:avLst>
              <a:gd name="adj1" fmla="val 133050"/>
              <a:gd name="adj2" fmla="val 1329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두 눈이 검출되면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72852" y="3558279"/>
            <a:ext cx="6131374" cy="105283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68538" y="3995641"/>
            <a:ext cx="1512170" cy="479531"/>
          </a:xfrm>
          <a:prstGeom prst="wedgeRoundRectCallout">
            <a:avLst>
              <a:gd name="adj1" fmla="val 114424"/>
              <a:gd name="adj2" fmla="val -545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눈 검출 좌표로 기울기 보정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및 눈 좌표 보정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498737" y="4797152"/>
            <a:ext cx="1249727" cy="527484"/>
          </a:xfrm>
          <a:prstGeom prst="wedgeRoundRectCallout">
            <a:avLst>
              <a:gd name="adj1" fmla="val -80241"/>
              <a:gd name="adj2" fmla="val -1095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보정 영상에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보정 눈 좌표 눈 그리기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90174" y="2454796"/>
            <a:ext cx="6131374" cy="59429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11.3.4 </a:t>
            </a:r>
            <a:r>
              <a:rPr lang="ko-KR" altLang="en-US" dirty="0"/>
              <a:t>얼굴 기울기 계산 및 보정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431507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724128" y="5582262"/>
            <a:ext cx="1136115" cy="327525"/>
          </a:xfrm>
          <a:prstGeom prst="wedgeRoundRectCallout">
            <a:avLst>
              <a:gd name="adj1" fmla="val -55368"/>
              <a:gd name="adj2" fmla="val -1892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기울기 보정 완료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292080" y="2517421"/>
            <a:ext cx="1136115" cy="479531"/>
          </a:xfrm>
          <a:prstGeom prst="wedgeRoundRectCallout">
            <a:avLst>
              <a:gd name="adj1" fmla="val -143408"/>
              <a:gd name="adj2" fmla="val 1528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눈 좌표도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회전 보정하여 표시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7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입술 </a:t>
            </a:r>
            <a:r>
              <a:rPr lang="ko-KR" altLang="en-US" dirty="0" smtClean="0"/>
              <a:t>영역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2" y="1844824"/>
            <a:ext cx="8319210" cy="441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427984" y="1340768"/>
            <a:ext cx="775982" cy="327525"/>
          </a:xfrm>
          <a:prstGeom prst="wedgeRoundRectCallout">
            <a:avLst>
              <a:gd name="adj1" fmla="val -32218"/>
              <a:gd name="adj2" fmla="val 7500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중심좌표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251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입술 영역 계산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728788"/>
            <a:ext cx="81153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676245" y="1988840"/>
            <a:ext cx="1136115" cy="327525"/>
          </a:xfrm>
          <a:prstGeom prst="wedgeRoundRectCallout">
            <a:avLst>
              <a:gd name="adj1" fmla="val -70133"/>
              <a:gd name="adj2" fmla="val 1102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높이의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30%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32040" y="3212976"/>
            <a:ext cx="1136115" cy="327525"/>
          </a:xfrm>
          <a:prstGeom prst="wedgeRoundRectCallout">
            <a:avLst>
              <a:gd name="adj1" fmla="val -125466"/>
              <a:gd name="adj2" fmla="val -1136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너비의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18%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5536" y="3065464"/>
            <a:ext cx="775982" cy="327525"/>
          </a:xfrm>
          <a:prstGeom prst="wedgeRoundRectCallout">
            <a:avLst>
              <a:gd name="adj1" fmla="val 139250"/>
              <a:gd name="adj2" fmla="val 870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입술시작좌표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3528" y="4005064"/>
            <a:ext cx="775982" cy="327525"/>
          </a:xfrm>
          <a:prstGeom prst="wedgeRoundRectCallout">
            <a:avLst>
              <a:gd name="adj1" fmla="val 160117"/>
              <a:gd name="adj2" fmla="val -758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입술시작좌표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윗머리 및 귀밑머리 영역 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95" y="1628800"/>
            <a:ext cx="78867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75023"/>
            <a:ext cx="81724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색상인덱스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094338" y="3189549"/>
            <a:ext cx="2213966" cy="527483"/>
          </a:xfrm>
          <a:prstGeom prst="wedgeRoundRectCallout">
            <a:avLst>
              <a:gd name="adj1" fmla="val -69810"/>
              <a:gd name="adj2" fmla="val 1005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색상인덱스는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hue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값에 채도와 명도를 최대값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(255)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적용하여 순색 표현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윗머리 및 귀밑머리 영역 검출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85947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860032" y="1124744"/>
            <a:ext cx="1829726" cy="270682"/>
          </a:xfrm>
          <a:prstGeom prst="wedgeRoundRectCallout">
            <a:avLst>
              <a:gd name="adj1" fmla="val 59590"/>
              <a:gd name="adj2" fmla="val 1912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반환 벡터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머리영역들을 반환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36514" y="1749388"/>
            <a:ext cx="1512170" cy="527484"/>
          </a:xfrm>
          <a:prstGeom prst="wedgeRoundRectCallout">
            <a:avLst>
              <a:gd name="adj1" fmla="val 95127"/>
              <a:gd name="adj2" fmla="val 732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시작점 좌표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너비의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45% 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높이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65%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139952" y="5445224"/>
            <a:ext cx="1663387" cy="1048578"/>
          </a:xfrm>
          <a:prstGeom prst="wedgeRoundRectCallout">
            <a:avLst>
              <a:gd name="adj1" fmla="val -75639"/>
              <a:gd name="adj2" fmla="val -585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반환 머리영역들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sub_obj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[0]-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[1]-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귀밑머리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sub_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전체 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8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중간 완성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5"/>
          <a:stretch/>
        </p:blipFill>
        <p:spPr bwMode="auto">
          <a:xfrm>
            <a:off x="323528" y="1628799"/>
            <a:ext cx="8172450" cy="44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716016" y="3068960"/>
            <a:ext cx="2909124" cy="360040"/>
          </a:xfrm>
          <a:prstGeom prst="wedgeRoundRectCallout">
            <a:avLst>
              <a:gd name="adj1" fmla="val -99088"/>
              <a:gd name="adj2" fmla="val -813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detect_lip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detect_hair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함수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49839" y="3645024"/>
            <a:ext cx="1806337" cy="360040"/>
          </a:xfrm>
          <a:prstGeom prst="wedgeRoundRectCallout">
            <a:avLst>
              <a:gd name="adj1" fmla="val -90605"/>
              <a:gd name="adj2" fmla="val 853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전처리 및 얼굴 검출 부분 생략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52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2"/>
          <a:stretch/>
        </p:blipFill>
        <p:spPr bwMode="auto">
          <a:xfrm>
            <a:off x="683567" y="980728"/>
            <a:ext cx="7293317" cy="55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72964" y="2276872"/>
            <a:ext cx="1374700" cy="527484"/>
          </a:xfrm>
          <a:prstGeom prst="wedgeRoundRectCallout">
            <a:avLst>
              <a:gd name="adj1" fmla="val 117650"/>
              <a:gd name="adj2" fmla="val 1199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머리 영역들 검출 및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sub_obj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벡터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31689" y="3573016"/>
            <a:ext cx="1848023" cy="527484"/>
          </a:xfrm>
          <a:prstGeom prst="wedgeRoundRectCallout">
            <a:avLst>
              <a:gd name="adj1" fmla="val 76444"/>
              <a:gd name="adj2" fmla="val -726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영역 검출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반환데이터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벡터 마지막에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517125" y="4221088"/>
            <a:ext cx="1663387" cy="1268780"/>
          </a:xfrm>
          <a:prstGeom prst="wedgeRoundRectCallout">
            <a:avLst>
              <a:gd name="adj1" fmla="val -31547"/>
              <a:gd name="adj2" fmla="val -896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영역들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[0]-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[1]-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귀밑머리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[2]-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전체 머리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[3]-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입술영역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7744" y="2947795"/>
            <a:ext cx="5573976" cy="71910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11.3.5 </a:t>
            </a:r>
            <a:r>
              <a:rPr lang="ko-KR" altLang="en-US" dirty="0"/>
              <a:t>입술 영역 및 머리 영역 검출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0808"/>
            <a:ext cx="19621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19621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7946906" y="2156202"/>
            <a:ext cx="938938" cy="527484"/>
          </a:xfrm>
          <a:prstGeom prst="wedgeRoundRectCallout">
            <a:avLst>
              <a:gd name="adj1" fmla="val -132019"/>
              <a:gd name="adj2" fmla="val 136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윗머리 영역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[0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]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857788" y="3905084"/>
            <a:ext cx="1136115" cy="527484"/>
          </a:xfrm>
          <a:prstGeom prst="wedgeRoundRectCallout">
            <a:avLst>
              <a:gd name="adj1" fmla="val -104122"/>
              <a:gd name="adj2" fmla="val 637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귀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밑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머리 영역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[1]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73374"/>
            <a:ext cx="49244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3887878" y="5833784"/>
            <a:ext cx="1136115" cy="479531"/>
          </a:xfrm>
          <a:prstGeom prst="wedgeRoundRectCallout">
            <a:avLst>
              <a:gd name="adj1" fmla="val -82178"/>
              <a:gd name="adj2" fmla="val -2524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영역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[3]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67296" y="1953053"/>
            <a:ext cx="1032832" cy="527484"/>
          </a:xfrm>
          <a:prstGeom prst="wedgeRoundRectCallout">
            <a:avLst>
              <a:gd name="adj1" fmla="val 129016"/>
              <a:gd name="adj2" fmla="val 1048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 머리 영역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sub_ojb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[2]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2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히스토그램 계산 함수 수정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96355"/>
            <a:ext cx="81724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097074" y="2924944"/>
            <a:ext cx="2435366" cy="638255"/>
          </a:xfrm>
          <a:prstGeom prst="wedgeRoundRectCallout">
            <a:avLst>
              <a:gd name="adj1" fmla="val -134623"/>
              <a:gd name="adj2" fmla="val -114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입력 영상의 채널 수에 맞춰 히스토그램 차원수 결정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히스토그램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88733" y="5661248"/>
            <a:ext cx="1663387" cy="527484"/>
          </a:xfrm>
          <a:prstGeom prst="wedgeRoundRectCallout">
            <a:avLst>
              <a:gd name="adj1" fmla="val -63832"/>
              <a:gd name="adj2" fmla="val -1027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필요한 부분만 히스토그램 계산하기 위한 마스크 행렬 적용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547337" y="6074728"/>
            <a:ext cx="1663387" cy="527484"/>
          </a:xfrm>
          <a:prstGeom prst="wedgeRoundRectCallout">
            <a:avLst>
              <a:gd name="adj1" fmla="val -69063"/>
              <a:gd name="adj2" fmla="val -1612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정규화 수행하지 않음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– 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차원 행렬은 정규화 안됨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히스토그램 산출과정에서 각 영상에 해당하는 부분만 </a:t>
            </a:r>
            <a:r>
              <a:rPr lang="ko-KR" altLang="en-US" dirty="0" smtClean="0"/>
              <a:t>계산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마스크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/>
              <a:t>입술영역 히스토그램은 입술영역만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얼굴 영역 히스토그램은 얼굴 영역만 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윗머리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귀밑머리도 그 영역만 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63341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4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기본 얼굴 영역 마스크</a:t>
            </a:r>
            <a:r>
              <a:rPr lang="en-US" altLang="ko-KR" dirty="0" smtClean="0"/>
              <a:t>(base-mask)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11.3.6 </a:t>
            </a:r>
            <a:r>
              <a:rPr lang="ko-KR" altLang="en-US" dirty="0" smtClean="0"/>
              <a:t>히스토그램 비교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96144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67544" y="3497119"/>
            <a:ext cx="1512170" cy="435937"/>
          </a:xfrm>
          <a:prstGeom prst="wedgeRoundRectCallout">
            <a:avLst>
              <a:gd name="adj1" fmla="val 34797"/>
              <a:gd name="adj2" fmla="val -1877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sub_obj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[2]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검출된 전체 머리영역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72381" y="5369048"/>
            <a:ext cx="1512170" cy="580232"/>
          </a:xfrm>
          <a:prstGeom prst="wedgeRoundRectCallout">
            <a:avLst>
              <a:gd name="adj1" fmla="val 166061"/>
              <a:gd name="adj2" fmla="val -1023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전체머리영역의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45%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를 타원 반지름으로 사용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427984" y="1877339"/>
            <a:ext cx="1249727" cy="327525"/>
          </a:xfrm>
          <a:prstGeom prst="wedgeRoundRectCallout">
            <a:avLst>
              <a:gd name="adj1" fmla="val -58427"/>
              <a:gd name="adj2" fmla="val 2929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sub_obj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[2].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tl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각각의 마스크 행렬 생성 함수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11.3.6 </a:t>
            </a:r>
            <a:r>
              <a:rPr lang="ko-KR" altLang="en-US" smtClean="0"/>
              <a:t>히스토그램 비교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694656"/>
            <a:ext cx="81629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7146651" y="1694656"/>
            <a:ext cx="1512170" cy="580232"/>
          </a:xfrm>
          <a:prstGeom prst="wedgeRoundRectCallout">
            <a:avLst>
              <a:gd name="adj1" fmla="val -120539"/>
              <a:gd name="adj2" fmla="val 158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전체머리영역의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45%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를 타원 반지름으로 사용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16216" y="4005064"/>
            <a:ext cx="1512170" cy="580232"/>
          </a:xfrm>
          <a:prstGeom prst="wedgeRoundRectCallout">
            <a:avLst>
              <a:gd name="adj1" fmla="val -218802"/>
              <a:gd name="adj2" fmla="val -941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마스크에서 해당 영역 가져와서 반전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-36512" y="3861048"/>
            <a:ext cx="1136115" cy="479531"/>
          </a:xfrm>
          <a:prstGeom prst="wedgeRoundRectCallout">
            <a:avLst>
              <a:gd name="adj1" fmla="val 238729"/>
              <a:gd name="adj2" fmla="val 704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입술영역 타원 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69508" y="5157192"/>
            <a:ext cx="1374700" cy="580232"/>
          </a:xfrm>
          <a:prstGeom prst="wedgeRoundRectCallout">
            <a:avLst>
              <a:gd name="adj1" fmla="val -134649"/>
              <a:gd name="adj2" fmla="val -1122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 그려진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영역을 가져와 반전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08055"/>
            <a:ext cx="1374700" cy="580232"/>
          </a:xfrm>
          <a:prstGeom prst="wedgeRoundRectCallout">
            <a:avLst>
              <a:gd name="adj1" fmla="val -923"/>
              <a:gd name="adj2" fmla="val -1548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기본 마스크에 얼굴영역과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영역을 가져옴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사각형 크기와 비율을 이용한 타원 그리기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11.3.6 </a:t>
            </a:r>
            <a:r>
              <a:rPr lang="ko-KR" altLang="en-US" dirty="0"/>
              <a:t>히스토그램 비교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844824"/>
            <a:ext cx="81724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493321" y="1412776"/>
            <a:ext cx="1032832" cy="360278"/>
          </a:xfrm>
          <a:prstGeom prst="wedgeRoundRectCallout">
            <a:avLst>
              <a:gd name="adj1" fmla="val 56460"/>
              <a:gd name="adj2" fmla="val 1110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그려질 타원 비율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04303" y="2058633"/>
            <a:ext cx="4428137" cy="2090447"/>
            <a:chOff x="4036357" y="1700808"/>
            <a:chExt cx="4428137" cy="2090447"/>
          </a:xfrm>
        </p:grpSpPr>
        <p:sp>
          <p:nvSpPr>
            <p:cNvPr id="4" name="직사각형 3"/>
            <p:cNvSpPr/>
            <p:nvPr/>
          </p:nvSpPr>
          <p:spPr>
            <a:xfrm>
              <a:off x="6833580" y="1700808"/>
              <a:ext cx="1338820" cy="2618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 smtClean="0">
                  <a:solidFill>
                    <a:srgbClr val="49DCE3"/>
                  </a:solidFill>
                </a:rPr>
                <a:t>double </a:t>
              </a:r>
              <a:r>
                <a:rPr lang="en-US" altLang="ko-KR" sz="17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ratio )</a:t>
              </a:r>
              <a:endPara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36357" y="2636912"/>
              <a:ext cx="755729" cy="2618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ratio ;</a:t>
              </a:r>
              <a:endPara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7668344" y="3430977"/>
              <a:ext cx="796150" cy="360278"/>
            </a:xfrm>
            <a:prstGeom prst="wedgeRoundRectCallout">
              <a:avLst>
                <a:gd name="adj1" fmla="val -53284"/>
                <a:gd name="adj2" fmla="val -44942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1500" baseline="-25000" dirty="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		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7668344" y="3430977"/>
              <a:ext cx="796150" cy="360278"/>
            </a:xfrm>
            <a:prstGeom prst="wedgeRoundRectCallout">
              <a:avLst>
                <a:gd name="adj1" fmla="val -438323"/>
                <a:gd name="adj2" fmla="val -24056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오타 수정</a:t>
              </a:r>
              <a:endParaRPr lang="en-US" altLang="ko-KR" sz="1500" baseline="-250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8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마스크 이용하여 각 영역의 히스토그램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기울기 보정 영상에 각 영역 및 마스크로 히스토그램 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11.3.6 </a:t>
            </a:r>
            <a:r>
              <a:rPr lang="ko-KR" altLang="en-US" smtClean="0"/>
              <a:t>히스토그램 비교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07654"/>
            <a:ext cx="81343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7756365" y="1564105"/>
            <a:ext cx="1136115" cy="327525"/>
          </a:xfrm>
          <a:prstGeom prst="wedgeRoundRectCallout">
            <a:avLst>
              <a:gd name="adj1" fmla="val 204"/>
              <a:gd name="adj2" fmla="val 198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영역 마스크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개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21636" y="1564105"/>
            <a:ext cx="1374700" cy="327525"/>
          </a:xfrm>
          <a:prstGeom prst="wedgeRoundRectCallout">
            <a:avLst>
              <a:gd name="adj1" fmla="val -19654"/>
              <a:gd name="adj2" fmla="val 1750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각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영역 히스토그램 반환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522746" y="2971750"/>
            <a:ext cx="705438" cy="327525"/>
          </a:xfrm>
          <a:prstGeom prst="wedgeRoundRectCallout">
            <a:avLst>
              <a:gd name="adj1" fmla="val -8568"/>
              <a:gd name="adj2" fmla="val -1913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오타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496" y="4397619"/>
            <a:ext cx="1249727" cy="327525"/>
          </a:xfrm>
          <a:prstGeom prst="wedgeRoundRectCallout">
            <a:avLst>
              <a:gd name="adj1" fmla="val 124675"/>
              <a:gd name="adj2" fmla="val -692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해당 영역 참조영상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팔레트 영역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11.1.1 </a:t>
            </a:r>
            <a:r>
              <a:rPr lang="ko-KR" altLang="en-US" dirty="0"/>
              <a:t>아이콘 배치 및 팔레트 생성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3"/>
            <a:ext cx="7128792" cy="545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-21540" y="2924944"/>
            <a:ext cx="1497196" cy="527483"/>
          </a:xfrm>
          <a:prstGeom prst="wedgeRoundRectCallout">
            <a:avLst>
              <a:gd name="adj1" fmla="val 60837"/>
              <a:gd name="adj2" fmla="val 1182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색상인덱스 좌표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pos_y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로 기본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hue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24128" y="4437112"/>
            <a:ext cx="2592288" cy="557223"/>
          </a:xfrm>
          <a:prstGeom prst="wedgeRoundRectCallout">
            <a:avLst>
              <a:gd name="adj1" fmla="val -78476"/>
              <a:gd name="adj2" fmla="val 1015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밝은 값에서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어두워지도록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m_palatte.rows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–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i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– 1 )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64071" y="980728"/>
            <a:ext cx="1992769" cy="527483"/>
          </a:xfrm>
          <a:prstGeom prst="wedgeRoundRectCallout">
            <a:avLst>
              <a:gd name="adj1" fmla="val -59973"/>
              <a:gd name="adj2" fmla="val 1370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색상인텍스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좌표의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y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값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(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pos_y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을 색상 기준으로 팔레트 그림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817" y="5013176"/>
            <a:ext cx="1032831" cy="479530"/>
          </a:xfrm>
          <a:prstGeom prst="wedgeRoundRectCallout">
            <a:avLst>
              <a:gd name="adj1" fmla="val 136127"/>
              <a:gd name="adj2" fmla="val 716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컬러 표현을 위한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채널 값 지정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98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중간 완성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11.3.6 </a:t>
            </a:r>
            <a:r>
              <a:rPr lang="ko-KR" altLang="en-US" smtClean="0"/>
              <a:t>히스토그램 비교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556793"/>
            <a:ext cx="7115457" cy="2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07"/>
          <a:stretch/>
        </p:blipFill>
        <p:spPr bwMode="auto">
          <a:xfrm>
            <a:off x="1788271" y="2708920"/>
            <a:ext cx="7103449" cy="388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11.3.6 </a:t>
            </a:r>
            <a:r>
              <a:rPr lang="ko-KR" altLang="en-US" smtClean="0"/>
              <a:t>히스토그램 비교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9" b="-1"/>
          <a:stretch/>
        </p:blipFill>
        <p:spPr bwMode="auto">
          <a:xfrm>
            <a:off x="971600" y="692699"/>
            <a:ext cx="7020000" cy="639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04528" y="3573994"/>
            <a:ext cx="5723856" cy="18712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7573" y="3140968"/>
            <a:ext cx="1136115" cy="327525"/>
          </a:xfrm>
          <a:prstGeom prst="wedgeRoundRectCallout">
            <a:avLst>
              <a:gd name="adj1" fmla="val 129248"/>
              <a:gd name="adj2" fmla="val 2157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마스크 행렬들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생성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545" y="3933056"/>
            <a:ext cx="1512170" cy="327525"/>
          </a:xfrm>
          <a:prstGeom prst="wedgeRoundRectCallout">
            <a:avLst>
              <a:gd name="adj1" fmla="val 97332"/>
              <a:gd name="adj2" fmla="val 499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마스크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이용 히스토그램들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32238" y="4427394"/>
            <a:ext cx="1512170" cy="297750"/>
          </a:xfrm>
          <a:prstGeom prst="wedgeRoundRectCallout">
            <a:avLst>
              <a:gd name="adj1" fmla="val -107720"/>
              <a:gd name="adj2" fmla="val 1314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윗버리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귀밑머리 유사도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22673" y="5589240"/>
            <a:ext cx="1249727" cy="327525"/>
          </a:xfrm>
          <a:prstGeom prst="wedgeRoundRectCallout">
            <a:avLst>
              <a:gd name="adj1" fmla="val -109282"/>
              <a:gd name="adj2" fmla="val -1245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유사도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11.3.6 </a:t>
            </a:r>
            <a:r>
              <a:rPr lang="ko-KR" altLang="en-US" smtClean="0"/>
              <a:t>히스토그램 비교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2865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11.3.7 </a:t>
            </a:r>
            <a:r>
              <a:rPr lang="ko-KR" altLang="en-US" smtClean="0"/>
              <a:t>성별 분류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윗머리와 귀밑머리의 유사도</a:t>
            </a:r>
            <a:r>
              <a:rPr lang="en-US" altLang="ko-KR" dirty="0" smtClean="0"/>
              <a:t>(criteria1)</a:t>
            </a:r>
          </a:p>
          <a:p>
            <a:pPr lvl="1"/>
            <a:r>
              <a:rPr lang="ko-KR" altLang="en-US" dirty="0" smtClean="0"/>
              <a:t>크다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두 영역 색상 </a:t>
            </a:r>
            <a:r>
              <a:rPr lang="ko-KR" altLang="en-US" dirty="0" err="1" smtClean="0">
                <a:sym typeface="Wingdings" panose="05000000000000000000" pitchFamily="2" charset="2"/>
              </a:rPr>
              <a:t>비슷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귀밑에 머리카락 있을 확률↑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여자확률</a:t>
            </a:r>
            <a:r>
              <a:rPr lang="ko-KR" altLang="en-US" dirty="0" smtClean="0"/>
              <a:t>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얼굴과 입술의 유사도</a:t>
            </a:r>
            <a:r>
              <a:rPr lang="en-US" altLang="ko-KR" dirty="0" smtClean="0"/>
              <a:t>(criteria2)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작다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입술과 얼굴 색상 다름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입술색이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도르라짐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여자 확률↑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두 가지 정보만으로 남녀 구분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최대한 좋은 결과를 도출하기 위한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7" name="다이아몬드 6"/>
          <p:cNvSpPr/>
          <p:nvPr/>
        </p:nvSpPr>
        <p:spPr bwMode="auto">
          <a:xfrm>
            <a:off x="5627559" y="1783967"/>
            <a:ext cx="2389091" cy="595041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criterial1&gt;0.2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" name="꺾인 연결선 7"/>
          <p:cNvCxnSpPr>
            <a:stCxn id="7" idx="3"/>
            <a:endCxn id="20" idx="0"/>
          </p:cNvCxnSpPr>
          <p:nvPr/>
        </p:nvCxnSpPr>
        <p:spPr bwMode="auto">
          <a:xfrm>
            <a:off x="8016650" y="2081488"/>
            <a:ext cx="569075" cy="69944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다이아몬드 8"/>
          <p:cNvSpPr/>
          <p:nvPr/>
        </p:nvSpPr>
        <p:spPr bwMode="auto">
          <a:xfrm>
            <a:off x="5627559" y="3944207"/>
            <a:ext cx="2389091" cy="595041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criterial2&gt;</a:t>
            </a:r>
            <a:r>
              <a:rPr kumimoji="1" lang="en-US" altLang="ko-KR" sz="1600" dirty="0" err="1" smtClean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rPr>
              <a:t>tmp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405575" y="5193232"/>
            <a:ext cx="833058" cy="46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굴림" pitchFamily="50" charset="-127"/>
              </a:rPr>
              <a:t>여자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8139162" y="5193232"/>
            <a:ext cx="833058" cy="46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b="1" dirty="0" smtClean="0">
                <a:solidFill>
                  <a:schemeClr val="bg1"/>
                </a:solidFill>
                <a:latin typeface="Times New Roman" pitchFamily="18" charset="0"/>
                <a:ea typeface="굴림" pitchFamily="50" charset="-127"/>
              </a:rPr>
              <a:t>남자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2" name="꺾인 연결선 11"/>
          <p:cNvCxnSpPr>
            <a:stCxn id="9" idx="3"/>
            <a:endCxn id="11" idx="0"/>
          </p:cNvCxnSpPr>
          <p:nvPr/>
        </p:nvCxnSpPr>
        <p:spPr bwMode="auto">
          <a:xfrm>
            <a:off x="8016650" y="4241728"/>
            <a:ext cx="539041" cy="951504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모서리가 둥근 사각형 설명선 12"/>
          <p:cNvSpPr/>
          <p:nvPr/>
        </p:nvSpPr>
        <p:spPr bwMode="auto">
          <a:xfrm>
            <a:off x="5364088" y="980728"/>
            <a:ext cx="1440000" cy="425455"/>
          </a:xfrm>
          <a:prstGeom prst="wedgeRoundRectCallout">
            <a:avLst>
              <a:gd name="adj1" fmla="val 38065"/>
              <a:gd name="adj2" fmla="val 17676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윗머리 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vs 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귀밑머리</a:t>
            </a:r>
            <a:endParaRPr kumimoji="1" lang="en-US" altLang="ko-KR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사각형 설명선 13"/>
          <p:cNvSpPr/>
          <p:nvPr/>
        </p:nvSpPr>
        <p:spPr bwMode="auto">
          <a:xfrm>
            <a:off x="5220072" y="3429000"/>
            <a:ext cx="1008000" cy="425455"/>
          </a:xfrm>
          <a:prstGeom prst="wedgeRoundRectCallout">
            <a:avLst>
              <a:gd name="adj1" fmla="val 79755"/>
              <a:gd name="adj2" fmla="val 11928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얼굴 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vs 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입술</a:t>
            </a:r>
            <a:endParaRPr kumimoji="1" lang="en-US" altLang="ko-KR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9524" y="234888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18554" y="3861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18554" y="1700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9524" y="458112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227317" y="2780928"/>
            <a:ext cx="1189574" cy="43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 err="1" smtClean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rPr>
              <a:t>tmp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rPr>
              <a:t> = 0.2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990938" y="2780928"/>
            <a:ext cx="1189574" cy="43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 err="1" smtClean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rPr>
              <a:t>tmp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rPr>
              <a:t> = 0.4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1" name="꺾인 연결선 20"/>
          <p:cNvCxnSpPr>
            <a:stCxn id="20" idx="2"/>
            <a:endCxn id="9" idx="0"/>
          </p:cNvCxnSpPr>
          <p:nvPr/>
        </p:nvCxnSpPr>
        <p:spPr bwMode="auto">
          <a:xfrm rot="5400000">
            <a:off x="7338276" y="2696757"/>
            <a:ext cx="731279" cy="176362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직선 화살표 연결선 21"/>
          <p:cNvCxnSpPr>
            <a:stCxn id="7" idx="2"/>
            <a:endCxn id="19" idx="0"/>
          </p:cNvCxnSpPr>
          <p:nvPr/>
        </p:nvCxnSpPr>
        <p:spPr>
          <a:xfrm flipH="1">
            <a:off x="6822104" y="2379008"/>
            <a:ext cx="1" cy="40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2"/>
            <a:endCxn id="9" idx="0"/>
          </p:cNvCxnSpPr>
          <p:nvPr/>
        </p:nvCxnSpPr>
        <p:spPr>
          <a:xfrm>
            <a:off x="6822104" y="3212928"/>
            <a:ext cx="1" cy="731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9" idx="2"/>
            <a:endCxn id="10" idx="0"/>
          </p:cNvCxnSpPr>
          <p:nvPr/>
        </p:nvCxnSpPr>
        <p:spPr>
          <a:xfrm flipH="1">
            <a:off x="6822104" y="4539248"/>
            <a:ext cx="1" cy="653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2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적용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11.3.7 </a:t>
            </a:r>
            <a:r>
              <a:rPr lang="ko-KR" altLang="en-US" smtClean="0"/>
              <a:t>성별 분류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908"/>
              </p:ext>
            </p:extLst>
          </p:nvPr>
        </p:nvGraphicFramePr>
        <p:xfrm>
          <a:off x="683568" y="1556792"/>
          <a:ext cx="7632848" cy="4923282"/>
        </p:xfrm>
        <a:graphic>
          <a:graphicData uri="http://schemas.openxmlformats.org/drawingml/2006/table">
            <a:tbl>
              <a:tblPr/>
              <a:tblGrid>
                <a:gridCol w="7632848"/>
              </a:tblGrid>
              <a:tr h="424847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void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classify(</a:t>
                      </a:r>
                      <a:r>
                        <a:rPr lang="en-US" sz="1400" kern="0" spc="0" dirty="0">
                          <a:solidFill>
                            <a:srgbClr val="2B91AF"/>
                          </a:solidFill>
                          <a:effectLst/>
                          <a:latin typeface="맑은 고딕"/>
                          <a:ea typeface="맑은 고딕"/>
                        </a:rPr>
                        <a:t>Mat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&amp; </a:t>
                      </a:r>
                      <a:r>
                        <a:rPr lang="en-US" sz="1400" kern="0" spc="0" dirty="0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image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sz="1400" kern="0" spc="0" dirty="0">
                          <a:solidFill>
                            <a:srgbClr val="2B91AF"/>
                          </a:solidFill>
                          <a:effectLst/>
                          <a:latin typeface="맑은 고딕"/>
                          <a:ea typeface="맑은 고딕"/>
                        </a:rPr>
                        <a:t>Mat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hists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[4], </a:t>
                      </a:r>
                      <a:r>
                        <a:rPr lang="en-US" sz="1400" kern="0" spc="0" dirty="0" err="1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no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{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double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criteria1 =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compareHist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sz="1400" kern="0" spc="0" dirty="0" err="1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hists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[0], </a:t>
                      </a:r>
                      <a:r>
                        <a:rPr lang="en-US" sz="1400" kern="0" spc="0" dirty="0" err="1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hists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[1],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CV_COMP_CORREL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double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criteria2 =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compareHist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sz="1400" kern="0" spc="0" dirty="0" err="1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hists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[2], </a:t>
                      </a:r>
                      <a:r>
                        <a:rPr lang="en-US" sz="1400" kern="0" spc="0" dirty="0" err="1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hists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[3],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CV_COMP_CORREL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// </a:t>
                      </a:r>
                      <a:r>
                        <a:rPr lang="ko-KR" alt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유사도 비교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double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tmp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= (criteria1 &gt; 0.2) ? 0.2 : 0.4;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				</a:t>
                      </a:r>
                      <a:r>
                        <a:rPr 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// 1</a:t>
                      </a:r>
                      <a:r>
                        <a:rPr lang="ko-KR" alt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차 비교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err="1" smtClean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value = (criteria2 &gt;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tmp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 ? 0 : 1;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						</a:t>
                      </a:r>
                      <a:r>
                        <a:rPr 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// 2</a:t>
                      </a:r>
                      <a:r>
                        <a:rPr lang="ko-KR" alt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차 비교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string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text = (value) ? 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"Man"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: 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"Woman"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text </a:t>
                      </a:r>
                      <a:r>
                        <a:rPr lang="en-US" sz="1400" kern="0" spc="0" dirty="0">
                          <a:solidFill>
                            <a:srgbClr val="008080"/>
                          </a:solidFill>
                          <a:effectLst/>
                          <a:latin typeface="맑은 고딕"/>
                          <a:ea typeface="맑은 고딕"/>
                        </a:rPr>
                        <a:t>=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format(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"%02d.jpg: "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sz="1400" kern="0" spc="0" dirty="0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no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 </a:t>
                      </a:r>
                      <a:r>
                        <a:rPr lang="en-US" sz="1400" kern="0" spc="0" dirty="0">
                          <a:solidFill>
                            <a:srgbClr val="008080"/>
                          </a:solidFill>
                          <a:effectLst/>
                          <a:latin typeface="맑은 고딕"/>
                          <a:ea typeface="맑은 고딕"/>
                        </a:rPr>
                        <a:t>+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text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smtClean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// </a:t>
                      </a:r>
                      <a:r>
                        <a:rPr lang="ko-KR" alt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분류 결과 영상에 출력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err="1" smtClean="0">
                          <a:solidFill>
                            <a:srgbClr val="0000FF"/>
                          </a:solidFill>
                          <a:effectLst/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font = </a:t>
                      </a:r>
                      <a:r>
                        <a:rPr lang="en-US" sz="1400" kern="0" spc="0" dirty="0">
                          <a:solidFill>
                            <a:srgbClr val="2F4F4F"/>
                          </a:solidFill>
                          <a:effectLst/>
                          <a:latin typeface="맑은 고딕"/>
                          <a:ea typeface="맑은 고딕"/>
                        </a:rPr>
                        <a:t>FONT_HERSHEY_TRIPLEX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putText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image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text,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Point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(12, 31), font, 0.7,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Scalar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(0, 0, 0), 2);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	</a:t>
                      </a:r>
                      <a:r>
                        <a:rPr 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// </a:t>
                      </a:r>
                      <a:r>
                        <a:rPr lang="ko-KR" altLang="en-US" sz="1400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  <a:ea typeface="맑은 고딕"/>
                        </a:rPr>
                        <a:t>그림자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putText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808080"/>
                          </a:solidFill>
                          <a:effectLst/>
                          <a:latin typeface="맑은 고딕"/>
                          <a:ea typeface="맑은 고딕"/>
                        </a:rPr>
                        <a:t>image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text,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Point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(10, 30), font, 0.7, </a:t>
                      </a:r>
                      <a:r>
                        <a:rPr lang="en-US" sz="1400" kern="0" spc="0" dirty="0">
                          <a:solidFill>
                            <a:srgbClr val="7030A0"/>
                          </a:solidFill>
                          <a:effectLst/>
                          <a:latin typeface="맑은 고딕"/>
                          <a:ea typeface="맑은 고딕"/>
                        </a:rPr>
                        <a:t>Scalar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(0, 255, 0), 1);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	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 </a:t>
                      </a: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cout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008080"/>
                          </a:solidFill>
                          <a:effectLst/>
                          <a:latin typeface="맑은 고딕"/>
                          <a:ea typeface="맑은 고딕"/>
                        </a:rPr>
                        <a:t>&lt;&lt;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text </a:t>
                      </a:r>
                      <a:r>
                        <a:rPr lang="en-US" sz="1400" kern="0" spc="0" dirty="0">
                          <a:solidFill>
                            <a:srgbClr val="008080"/>
                          </a:solidFill>
                          <a:effectLst/>
                          <a:latin typeface="맑은 고딕"/>
                          <a:ea typeface="맑은 고딕"/>
                        </a:rPr>
                        <a:t>&lt;&lt;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format(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" - </a:t>
                      </a:r>
                      <a:r>
                        <a:rPr lang="ko-KR" alt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유사도 </a:t>
                      </a:r>
                      <a:r>
                        <a:rPr lang="en-US" altLang="ko-KR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머리</a:t>
                      </a:r>
                      <a:r>
                        <a:rPr lang="en-US" altLang="ko-KR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: %4.2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f </a:t>
                      </a:r>
                      <a:r>
                        <a:rPr lang="ko-KR" alt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입술</a:t>
                      </a:r>
                      <a:r>
                        <a:rPr lang="en-US" altLang="ko-KR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: %4.2</a:t>
                      </a:r>
                      <a:r>
                        <a:rPr lang="en-US" sz="1400" kern="0" spc="0" dirty="0">
                          <a:solidFill>
                            <a:srgbClr val="A31515"/>
                          </a:solidFill>
                          <a:effectLst/>
                          <a:latin typeface="맑은 고딕"/>
                          <a:ea typeface="맑은 고딕"/>
                        </a:rPr>
                        <a:t>f]\n"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criteria1, criteria2);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</a:tabLs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}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9" marR="72009" marT="72009" marB="72009">
                    <a:lnL w="3556" cap="flat" cmpd="sng" algn="ctr">
                      <a:solidFill>
                        <a:srgbClr val="A3CF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3CF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3CF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3CF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E7"/>
                    </a:solidFill>
                  </a:tcPr>
                </a:tc>
              </a:tr>
            </a:tbl>
          </a:graphicData>
        </a:graphic>
      </p:graphicFrame>
      <p:sp>
        <p:nvSpPr>
          <p:cNvPr id="6" name="모서리가 둥근 사각형 설명선 5"/>
          <p:cNvSpPr/>
          <p:nvPr/>
        </p:nvSpPr>
        <p:spPr>
          <a:xfrm>
            <a:off x="5652120" y="1772816"/>
            <a:ext cx="1512170" cy="297750"/>
          </a:xfrm>
          <a:prstGeom prst="wedgeRoundRectCallout">
            <a:avLst>
              <a:gd name="adj1" fmla="val -107720"/>
              <a:gd name="adj2" fmla="val 1314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윗버리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귀밑머리 유사도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652120" y="2934662"/>
            <a:ext cx="1249727" cy="327525"/>
          </a:xfrm>
          <a:prstGeom prst="wedgeRoundRectCallout">
            <a:avLst>
              <a:gd name="adj1" fmla="val -109282"/>
              <a:gd name="adj2" fmla="val -1245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입술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vs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얼굴 유사도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56885" y="4037579"/>
            <a:ext cx="1663387" cy="327525"/>
          </a:xfrm>
          <a:prstGeom prst="wedgeRoundRectCallout">
            <a:avLst>
              <a:gd name="adj1" fmla="val -121477"/>
              <a:gd name="adj2" fmla="val -110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 파일명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+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성별분류 결과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4797152"/>
            <a:ext cx="1136115" cy="327525"/>
          </a:xfrm>
          <a:prstGeom prst="wedgeRoundRectCallout">
            <a:avLst>
              <a:gd name="adj1" fmla="val -131784"/>
              <a:gd name="adj2" fmla="val 906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영상에 글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쓰기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결과 표시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눈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입술 표시  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11.3.7 </a:t>
            </a:r>
            <a:r>
              <a:rPr lang="ko-KR" altLang="en-US" dirty="0"/>
              <a:t>성별 분류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8143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9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최종 완성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11.3.7 </a:t>
            </a:r>
            <a:r>
              <a:rPr lang="ko-KR" altLang="en-US"/>
              <a:t>성별 분류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95536" y="980728"/>
            <a:ext cx="8569325" cy="54006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1" y="1632096"/>
            <a:ext cx="6840000" cy="453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800930" y="3356992"/>
            <a:ext cx="2435366" cy="327525"/>
          </a:xfrm>
          <a:prstGeom prst="wedgeRoundRectCallout">
            <a:avLst>
              <a:gd name="adj1" fmla="val -121395"/>
              <a:gd name="adj2" fmla="val -983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display() , classify()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 저장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11.3.7 </a:t>
            </a:r>
            <a:r>
              <a:rPr lang="ko-KR" altLang="en-US"/>
              <a:t>성별 분류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6840000" cy="134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2"/>
          <a:stretch/>
        </p:blipFill>
        <p:spPr bwMode="auto">
          <a:xfrm>
            <a:off x="846634" y="2033041"/>
            <a:ext cx="6840000" cy="442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11.3.7 </a:t>
            </a:r>
            <a:r>
              <a:rPr lang="ko-KR" altLang="en-US" dirty="0"/>
              <a:t>성별 분류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18819" y="692696"/>
            <a:ext cx="6849525" cy="6171793"/>
            <a:chOff x="683568" y="1114424"/>
            <a:chExt cx="6849525" cy="6171793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93" y="6415236"/>
              <a:ext cx="6840000" cy="870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76" b="1"/>
            <a:stretch/>
          </p:blipFill>
          <p:spPr bwMode="auto">
            <a:xfrm>
              <a:off x="683568" y="1114424"/>
              <a:ext cx="6840000" cy="53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2568732" y="4984520"/>
            <a:ext cx="5067251" cy="59429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9799" y="4437112"/>
            <a:ext cx="2213969" cy="327525"/>
          </a:xfrm>
          <a:prstGeom prst="wedgeRoundRectCallout">
            <a:avLst>
              <a:gd name="adj1" fmla="val 68294"/>
              <a:gd name="adj2" fmla="val 1575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 내에서 히스토그램 및 유사도 계산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9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화살표키로 다음 영상 분류 수행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11.3.7 </a:t>
            </a:r>
            <a:r>
              <a:rPr lang="ko-KR" altLang="en-US" dirty="0"/>
              <a:t>성별 분류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12776"/>
            <a:ext cx="5027439" cy="12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1" name="_x190969784" descr="EMB000002001b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94309"/>
            <a:ext cx="1560195" cy="20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_x109748912" descr="EMB000002001b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94309"/>
            <a:ext cx="201168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_x47378880" descr="EMB000002001ba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94309"/>
            <a:ext cx="2097405" cy="30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_x192861072" descr="EMB000002001bb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2613"/>
            <a:ext cx="1643063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_x190969544" descr="EMB000002001bb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75" y="2894309"/>
            <a:ext cx="2097405" cy="30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7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13190</TotalTime>
  <Words>2664</Words>
  <Application>Microsoft Office PowerPoint</Application>
  <PresentationFormat>화면 슬라이드 쇼(4:3)</PresentationFormat>
  <Paragraphs>581</Paragraphs>
  <Slides>101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2" baseType="lpstr">
      <vt:lpstr>가을</vt:lpstr>
      <vt:lpstr>CHAPTER 11 영상 처리 응용 사례Ⅰ</vt:lpstr>
      <vt:lpstr>contents</vt:lpstr>
      <vt:lpstr>11.1 그림판 프로그램</vt:lpstr>
      <vt:lpstr>11.1 그림판 프로그램</vt:lpstr>
      <vt:lpstr>11.1.1 아이콘 배치 및 팔레트 생성 </vt:lpstr>
      <vt:lpstr>11.1.1 아이콘 배치 및 팔레트 생성</vt:lpstr>
      <vt:lpstr>11.1.1 아이콘 배치 및 팔레트 생성 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11.1.1 아이콘 배치 및 팔레트 생성</vt:lpstr>
      <vt:lpstr>11.1.2 마우스 이벤트의 구현 </vt:lpstr>
      <vt:lpstr>11.1.2 마우스 이벤트의 구현 </vt:lpstr>
      <vt:lpstr>11.1.3 팔레트 색상 변경 이벤트 </vt:lpstr>
      <vt:lpstr>11.1.3 팔레트 색상 변경 이벤트 </vt:lpstr>
      <vt:lpstr>11.1.3 팔레트 색상 변경 이벤트 </vt:lpstr>
      <vt:lpstr>11.1.3 팔레트 색상 변경 이벤트 </vt:lpstr>
      <vt:lpstr>11.1.3 팔레트 색상 변경 이벤트 </vt:lpstr>
      <vt:lpstr>11.1.4 그리기 구현 </vt:lpstr>
      <vt:lpstr>11.1.4 그리기 구현 </vt:lpstr>
      <vt:lpstr>11.1.4 그리기 구현 </vt:lpstr>
      <vt:lpstr>11.1.4 그리기 구현 </vt:lpstr>
      <vt:lpstr>11.1.4 그리기 구현 </vt:lpstr>
      <vt:lpstr>11.1.5 기타 명령 구현</vt:lpstr>
      <vt:lpstr>11.1.5 기타 명령 구현</vt:lpstr>
      <vt:lpstr>11.1.5 기타 명령 구현</vt:lpstr>
      <vt:lpstr>그림판 완성</vt:lpstr>
      <vt:lpstr>그림판 완성</vt:lpstr>
      <vt:lpstr>그림판 완성</vt:lpstr>
      <vt:lpstr>그림판 완성</vt:lpstr>
      <vt:lpstr>11.2 2차원 히스토그램을 이용한 이미지 검색</vt:lpstr>
      <vt:lpstr>11.2 2차원 히스토그램을 이용한 이미지 검색</vt:lpstr>
      <vt:lpstr>11.2 2차원 히스토그램을 이용한 이미지 검색</vt:lpstr>
      <vt:lpstr>11.2 2차원 히스토그램을 이용한 이미지 검색</vt:lpstr>
      <vt:lpstr>11.2.1 2차원 히스토그램</vt:lpstr>
      <vt:lpstr>11.2.1 2차원 히스토그램</vt:lpstr>
      <vt:lpstr>11.2.1 2차원 히스토그램</vt:lpstr>
      <vt:lpstr>11.2.1 2차원 히스토그램</vt:lpstr>
      <vt:lpstr>11.2.1 2차원 히스토그램</vt:lpstr>
      <vt:lpstr>11.2.1 2차원 히스토그램</vt:lpstr>
      <vt:lpstr>11.2.2 검색 대상 영상 히스토그램 계산 및 저장</vt:lpstr>
      <vt:lpstr>11.2.2 검색 대상 영상 히스토그램 계산 및 저장</vt:lpstr>
      <vt:lpstr>11.2.2 검색 대상 영상 히스토그램 계산 및 저장</vt:lpstr>
      <vt:lpstr>11.2.2 검색 대상 영상 히스토그램 계산 및 저장</vt:lpstr>
      <vt:lpstr>11.2.2 검색 대상 영상 히스토그램 계산 및 저장</vt:lpstr>
      <vt:lpstr>11.2.3 유사도 비교</vt:lpstr>
      <vt:lpstr>11.2.3 유사도 비교</vt:lpstr>
      <vt:lpstr>11.2.4 비교 결과 영상 출력</vt:lpstr>
      <vt:lpstr>11.2.5 전체 프로그램</vt:lpstr>
      <vt:lpstr>11.2.5 전체 프로그램</vt:lpstr>
      <vt:lpstr>11.2.5 전체 프로그램</vt:lpstr>
      <vt:lpstr>11.2.5 전체 프로그램</vt:lpstr>
      <vt:lpstr>11.3 하르 분류기를 이용한 얼굴검출 및 성별 분류</vt:lpstr>
      <vt:lpstr>11.3 하르 분류기를 이용한 얼굴검출 및 성별 분류</vt:lpstr>
      <vt:lpstr>11.3.1 하르 기반 분류기</vt:lpstr>
      <vt:lpstr>11.3.1 하르 기반 분류기</vt:lpstr>
      <vt:lpstr>11.3.1 하르 기반 분류기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11.3.2 얼굴 검출 프로그램 구현</vt:lpstr>
      <vt:lpstr>11.3.3 성별 분류 기초 </vt:lpstr>
      <vt:lpstr>11.3.3 성별 분류 기초 </vt:lpstr>
      <vt:lpstr>11.3.4 얼굴 기울기 계산 및 보정 </vt:lpstr>
      <vt:lpstr>11.3.4 얼굴 기울기 계산 및 보정 </vt:lpstr>
      <vt:lpstr>11.3.4 얼굴 기울기 계산 및 보정 </vt:lpstr>
      <vt:lpstr>11.3.4 얼굴 기울기 계산 및 보정 </vt:lpstr>
      <vt:lpstr>11.3.4 얼굴 기울기 계산 및 보정 </vt:lpstr>
      <vt:lpstr>11.3.4 얼굴 기울기 계산 및 보정 </vt:lpstr>
      <vt:lpstr>11.3.4 얼굴 기울기 계산 및 보정 </vt:lpstr>
      <vt:lpstr>11.3.5 입술 영역 및 머리 영역 검출</vt:lpstr>
      <vt:lpstr>11.3.5 입술 영역 및 머리 영역 검출</vt:lpstr>
      <vt:lpstr>11.3.5 입술 영역 및 머리 영역 검출</vt:lpstr>
      <vt:lpstr>11.3.5 입술 영역 및 머리 영역 검출</vt:lpstr>
      <vt:lpstr>11.3.5 입술 영역 및 머리 영역 검출</vt:lpstr>
      <vt:lpstr>11.3.5 입술 영역 및 머리 영역 검출</vt:lpstr>
      <vt:lpstr>11.3.5 입술 영역 및 머리 영역 검출</vt:lpstr>
      <vt:lpstr>11.3.6 히스토그램 비교</vt:lpstr>
      <vt:lpstr>11.3.6 히스토그램 비교</vt:lpstr>
      <vt:lpstr>11.3.6 히스토그램 비교</vt:lpstr>
      <vt:lpstr>11.3.6 히스토그램 비교</vt:lpstr>
      <vt:lpstr>11.3.6 히스토그램 비교</vt:lpstr>
      <vt:lpstr>11.3.6 히스토그램 비교</vt:lpstr>
      <vt:lpstr>11.3.6 히스토그램 비교</vt:lpstr>
      <vt:lpstr>11.3.6 히스토그램 비교</vt:lpstr>
      <vt:lpstr>11.3.6 히스토그램 비교</vt:lpstr>
      <vt:lpstr>11.3.7 성별 분류</vt:lpstr>
      <vt:lpstr>11.3.7 성별 분류</vt:lpstr>
      <vt:lpstr>11.3.7 성별 분류</vt:lpstr>
      <vt:lpstr>11.3.7 성별 분류</vt:lpstr>
      <vt:lpstr>11.3.7 성별 분류</vt:lpstr>
      <vt:lpstr>11.3.7 성별 분류</vt:lpstr>
      <vt:lpstr>11.3.7 성별 분류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3115</cp:revision>
  <dcterms:created xsi:type="dcterms:W3CDTF">2017-02-21T08:17:22Z</dcterms:created>
  <dcterms:modified xsi:type="dcterms:W3CDTF">2017-03-09T04:31:45Z</dcterms:modified>
</cp:coreProperties>
</file>